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5" r:id="rId1"/>
  </p:sldMasterIdLst>
  <p:notesMasterIdLst>
    <p:notesMasterId r:id="rId47"/>
  </p:notesMasterIdLst>
  <p:sldIdLst>
    <p:sldId id="256" r:id="rId2"/>
    <p:sldId id="335" r:id="rId3"/>
    <p:sldId id="796" r:id="rId4"/>
    <p:sldId id="733" r:id="rId5"/>
    <p:sldId id="398" r:id="rId6"/>
    <p:sldId id="790" r:id="rId7"/>
    <p:sldId id="791" r:id="rId8"/>
    <p:sldId id="404" r:id="rId9"/>
    <p:sldId id="778" r:id="rId10"/>
    <p:sldId id="405" r:id="rId11"/>
    <p:sldId id="739" r:id="rId12"/>
    <p:sldId id="740" r:id="rId13"/>
    <p:sldId id="785" r:id="rId14"/>
    <p:sldId id="760" r:id="rId15"/>
    <p:sldId id="743" r:id="rId16"/>
    <p:sldId id="786" r:id="rId17"/>
    <p:sldId id="807" r:id="rId18"/>
    <p:sldId id="809" r:id="rId19"/>
    <p:sldId id="810" r:id="rId20"/>
    <p:sldId id="804" r:id="rId21"/>
    <p:sldId id="752" r:id="rId22"/>
    <p:sldId id="771" r:id="rId23"/>
    <p:sldId id="772" r:id="rId24"/>
    <p:sldId id="788" r:id="rId25"/>
    <p:sldId id="780" r:id="rId26"/>
    <p:sldId id="787" r:id="rId27"/>
    <p:sldId id="781" r:id="rId28"/>
    <p:sldId id="789" r:id="rId29"/>
    <p:sldId id="792" r:id="rId30"/>
    <p:sldId id="783" r:id="rId31"/>
    <p:sldId id="811" r:id="rId32"/>
    <p:sldId id="793" r:id="rId33"/>
    <p:sldId id="779" r:id="rId34"/>
    <p:sldId id="414" r:id="rId35"/>
    <p:sldId id="328" r:id="rId36"/>
    <p:sldId id="759" r:id="rId37"/>
    <p:sldId id="761" r:id="rId38"/>
    <p:sldId id="799" r:id="rId39"/>
    <p:sldId id="800" r:id="rId40"/>
    <p:sldId id="801" r:id="rId41"/>
    <p:sldId id="766" r:id="rId42"/>
    <p:sldId id="768" r:id="rId43"/>
    <p:sldId id="767" r:id="rId44"/>
    <p:sldId id="802" r:id="rId45"/>
    <p:sldId id="80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Dennis" initials="Z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3"/>
    <p:restoredTop sz="96381" autoAdjust="0"/>
  </p:normalViewPr>
  <p:slideViewPr>
    <p:cSldViewPr snapToGrid="0" snapToObjects="1">
      <p:cViewPr varScale="1">
        <p:scale>
          <a:sx n="91" d="100"/>
          <a:sy n="91" d="100"/>
        </p:scale>
        <p:origin x="216" y="1240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DF30D-E661-4277-B288-5697886779FE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D5997-19A4-4F56-9398-470BBD42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1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2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50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0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8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9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77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D5997-19A4-4F56-9398-470BBD424A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0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82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8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1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27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7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8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50477-BDEF-B942-A9AD-B908AD5A109D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756AB-4ACD-B64C-9F78-AA5923086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6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12" Type="http://schemas.openxmlformats.org/officeDocument/2006/relationships/image" Target="../media/image4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6.emf"/><Relationship Id="rId5" Type="http://schemas.openxmlformats.org/officeDocument/2006/relationships/image" Target="../media/image19.png"/><Relationship Id="rId10" Type="http://schemas.openxmlformats.org/officeDocument/2006/relationships/image" Target="../media/image45.emf"/><Relationship Id="rId4" Type="http://schemas.openxmlformats.org/officeDocument/2006/relationships/image" Target="../media/image18.png"/><Relationship Id="rId9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0.emf"/><Relationship Id="rId4" Type="http://schemas.openxmlformats.org/officeDocument/2006/relationships/image" Target="../media/image18.png"/><Relationship Id="rId9" Type="http://schemas.openxmlformats.org/officeDocument/2006/relationships/image" Target="../media/image4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17.png"/><Relationship Id="rId7" Type="http://schemas.openxmlformats.org/officeDocument/2006/relationships/image" Target="../media/image5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55.emf"/><Relationship Id="rId5" Type="http://schemas.openxmlformats.org/officeDocument/2006/relationships/image" Target="../media/image19.png"/><Relationship Id="rId10" Type="http://schemas.openxmlformats.org/officeDocument/2006/relationships/image" Target="../media/image54.emf"/><Relationship Id="rId4" Type="http://schemas.openxmlformats.org/officeDocument/2006/relationships/image" Target="../media/image18.png"/><Relationship Id="rId9" Type="http://schemas.openxmlformats.org/officeDocument/2006/relationships/image" Target="../media/image5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2.emf"/><Relationship Id="rId18" Type="http://schemas.openxmlformats.org/officeDocument/2006/relationships/image" Target="../media/image67.emf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12" Type="http://schemas.openxmlformats.org/officeDocument/2006/relationships/image" Target="../media/image61.emf"/><Relationship Id="rId17" Type="http://schemas.openxmlformats.org/officeDocument/2006/relationships/image" Target="../media/image66.emf"/><Relationship Id="rId2" Type="http://schemas.openxmlformats.org/officeDocument/2006/relationships/image" Target="../media/image12.emf"/><Relationship Id="rId16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emf"/><Relationship Id="rId5" Type="http://schemas.openxmlformats.org/officeDocument/2006/relationships/image" Target="../media/image22.emf"/><Relationship Id="rId15" Type="http://schemas.openxmlformats.org/officeDocument/2006/relationships/image" Target="../media/image64.emf"/><Relationship Id="rId10" Type="http://schemas.openxmlformats.org/officeDocument/2006/relationships/image" Target="../media/image20.png"/><Relationship Id="rId4" Type="http://schemas.openxmlformats.org/officeDocument/2006/relationships/image" Target="../media/image14.emf"/><Relationship Id="rId9" Type="http://schemas.openxmlformats.org/officeDocument/2006/relationships/image" Target="../media/image19.png"/><Relationship Id="rId14" Type="http://schemas.openxmlformats.org/officeDocument/2006/relationships/image" Target="../media/image6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9.emf"/><Relationship Id="rId7" Type="http://schemas.openxmlformats.org/officeDocument/2006/relationships/image" Target="../media/image18.png"/><Relationship Id="rId12" Type="http://schemas.openxmlformats.org/officeDocument/2006/relationships/image" Target="../media/image50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3.emf"/><Relationship Id="rId5" Type="http://schemas.openxmlformats.org/officeDocument/2006/relationships/image" Target="../media/image16.png"/><Relationship Id="rId10" Type="http://schemas.openxmlformats.org/officeDocument/2006/relationships/image" Target="../media/image72.emf"/><Relationship Id="rId4" Type="http://schemas.openxmlformats.org/officeDocument/2006/relationships/image" Target="../media/image61.emf"/><Relationship Id="rId9" Type="http://schemas.openxmlformats.org/officeDocument/2006/relationships/image" Target="../media/image7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5.emf"/><Relationship Id="rId7" Type="http://schemas.openxmlformats.org/officeDocument/2006/relationships/image" Target="../media/image77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81.emf"/><Relationship Id="rId5" Type="http://schemas.openxmlformats.org/officeDocument/2006/relationships/image" Target="../media/image71.emf"/><Relationship Id="rId10" Type="http://schemas.openxmlformats.org/officeDocument/2006/relationships/image" Target="../media/image80.emf"/><Relationship Id="rId4" Type="http://schemas.openxmlformats.org/officeDocument/2006/relationships/image" Target="../media/image76.emf"/><Relationship Id="rId9" Type="http://schemas.openxmlformats.org/officeDocument/2006/relationships/image" Target="../media/image7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8.emf"/><Relationship Id="rId4" Type="http://schemas.openxmlformats.org/officeDocument/2006/relationships/image" Target="../media/image7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8.emf"/><Relationship Id="rId4" Type="http://schemas.openxmlformats.org/officeDocument/2006/relationships/image" Target="../media/image7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(null)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denniszhang@wustl.edu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99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72.emf"/><Relationship Id="rId7" Type="http://schemas.openxmlformats.org/officeDocument/2006/relationships/image" Target="../media/image10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10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5.emf"/><Relationship Id="rId4" Type="http://schemas.openxmlformats.org/officeDocument/2006/relationships/image" Target="../media/image10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72.emf"/><Relationship Id="rId7" Type="http://schemas.openxmlformats.org/officeDocument/2006/relationships/image" Target="../media/image11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Relationship Id="rId9" Type="http://schemas.openxmlformats.org/officeDocument/2006/relationships/image" Target="../media/image11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5.emf"/><Relationship Id="rId7" Type="http://schemas.openxmlformats.org/officeDocument/2006/relationships/image" Target="../media/image109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11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72.emf"/><Relationship Id="rId7" Type="http://schemas.openxmlformats.org/officeDocument/2006/relationships/image" Target="../media/image11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118.emf"/><Relationship Id="rId10" Type="http://schemas.openxmlformats.org/officeDocument/2006/relationships/image" Target="../media/image119.emf"/><Relationship Id="rId4" Type="http://schemas.openxmlformats.org/officeDocument/2006/relationships/image" Target="../media/image109.emf"/><Relationship Id="rId9" Type="http://schemas.openxmlformats.org/officeDocument/2006/relationships/image" Target="../media/image116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5.emf"/><Relationship Id="rId7" Type="http://schemas.openxmlformats.org/officeDocument/2006/relationships/image" Target="../media/image109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11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11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5" Type="http://schemas.openxmlformats.org/officeDocument/2006/relationships/image" Target="../media/image76.emf"/><Relationship Id="rId4" Type="http://schemas.openxmlformats.org/officeDocument/2006/relationships/image" Target="../media/image1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emf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12" Type="http://schemas.openxmlformats.org/officeDocument/2006/relationships/image" Target="../media/image22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png"/><Relationship Id="rId4" Type="http://schemas.openxmlformats.org/officeDocument/2006/relationships/image" Target="../media/image14.emf"/><Relationship Id="rId9" Type="http://schemas.openxmlformats.org/officeDocument/2006/relationships/image" Target="../media/image19.png"/><Relationship Id="rId1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emf"/><Relationship Id="rId1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17" Type="http://schemas.openxmlformats.org/officeDocument/2006/relationships/image" Target="../media/image30.emf"/><Relationship Id="rId2" Type="http://schemas.openxmlformats.org/officeDocument/2006/relationships/image" Target="../media/image25.emf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20.png"/><Relationship Id="rId5" Type="http://schemas.openxmlformats.org/officeDocument/2006/relationships/image" Target="../media/image13.emf"/><Relationship Id="rId15" Type="http://schemas.openxmlformats.org/officeDocument/2006/relationships/image" Target="../media/image28.emf"/><Relationship Id="rId10" Type="http://schemas.openxmlformats.org/officeDocument/2006/relationships/image" Target="../media/image19.png"/><Relationship Id="rId19" Type="http://schemas.openxmlformats.org/officeDocument/2006/relationships/image" Target="../media/image32.png"/><Relationship Id="rId4" Type="http://schemas.openxmlformats.org/officeDocument/2006/relationships/image" Target="../media/image12.emf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4.emf"/><Relationship Id="rId18" Type="http://schemas.openxmlformats.org/officeDocument/2006/relationships/image" Target="../media/image39.emf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12" Type="http://schemas.openxmlformats.org/officeDocument/2006/relationships/image" Target="../media/image21.emf"/><Relationship Id="rId17" Type="http://schemas.openxmlformats.org/officeDocument/2006/relationships/image" Target="../media/image38.emf"/><Relationship Id="rId2" Type="http://schemas.openxmlformats.org/officeDocument/2006/relationships/image" Target="../media/image33.emf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20.png"/><Relationship Id="rId5" Type="http://schemas.openxmlformats.org/officeDocument/2006/relationships/image" Target="../media/image14.emf"/><Relationship Id="rId15" Type="http://schemas.openxmlformats.org/officeDocument/2006/relationships/image" Target="../media/image36.emf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Relationship Id="rId1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64001" y="2540001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2743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1267264" y="-445863"/>
            <a:ext cx="10099431" cy="2895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Module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7.2: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br>
              <a:rPr lang="en-US" altLang="zh-CN" dirty="0">
                <a:latin typeface="Optima" panose="02000503060000020004" pitchFamily="2" charset="0"/>
              </a:rPr>
            </a:br>
            <a:r>
              <a:rPr lang="en-US" altLang="zh-CN" dirty="0">
                <a:latin typeface="Optima" panose="02000503060000020004" pitchFamily="2" charset="0"/>
              </a:rPr>
              <a:t>The Alibaba Display Problem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8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49406-04EE-5140-805D-755EDECBDE39}"/>
              </a:ext>
            </a:extLst>
          </p:cNvPr>
          <p:cNvSpPr/>
          <p:nvPr/>
        </p:nvSpPr>
        <p:spPr>
          <a:xfrm>
            <a:off x="894164" y="5126504"/>
            <a:ext cx="1063227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Optima" panose="02000503060000020004" pitchFamily="2" charset="0"/>
              </a:rPr>
              <a:t>Dennis</a:t>
            </a:r>
            <a:r>
              <a:rPr lang="zh-CN" altLang="en-US" sz="2400" b="1" dirty="0">
                <a:latin typeface="Optima" panose="02000503060000020004" pitchFamily="2" charset="0"/>
              </a:rPr>
              <a:t> </a:t>
            </a:r>
            <a:r>
              <a:rPr lang="en-US" altLang="zh-CN" sz="2400" b="1" dirty="0">
                <a:latin typeface="Optima" panose="02000503060000020004" pitchFamily="2" charset="0"/>
              </a:rPr>
              <a:t>J.</a:t>
            </a:r>
            <a:r>
              <a:rPr lang="zh-CN" altLang="en-US" sz="2400" b="1" dirty="0">
                <a:latin typeface="Optima" panose="02000503060000020004" pitchFamily="2" charset="0"/>
              </a:rPr>
              <a:t> </a:t>
            </a:r>
            <a:r>
              <a:rPr lang="en-US" altLang="zh-CN" sz="2400" b="1" dirty="0">
                <a:latin typeface="Optima" panose="02000503060000020004" pitchFamily="2" charset="0"/>
              </a:rPr>
              <a:t>Zhang</a:t>
            </a:r>
          </a:p>
          <a:p>
            <a:pPr algn="ctr"/>
            <a:r>
              <a:rPr lang="en-US" altLang="zh-CN" sz="2400" b="1" dirty="0">
                <a:latin typeface="Optima" panose="02000503060000020004" pitchFamily="2" charset="0"/>
              </a:rPr>
              <a:t>Washington</a:t>
            </a:r>
            <a:r>
              <a:rPr lang="zh-CN" altLang="en-US" sz="2400" b="1" dirty="0">
                <a:latin typeface="Optima" panose="02000503060000020004" pitchFamily="2" charset="0"/>
              </a:rPr>
              <a:t> </a:t>
            </a:r>
            <a:r>
              <a:rPr lang="en-US" altLang="zh-CN" sz="2400" b="1" dirty="0">
                <a:latin typeface="Optima" panose="02000503060000020004" pitchFamily="2" charset="0"/>
              </a:rPr>
              <a:t>University</a:t>
            </a:r>
            <a:r>
              <a:rPr lang="zh-CN" altLang="en-US" sz="2400" b="1" dirty="0">
                <a:latin typeface="Optima" panose="02000503060000020004" pitchFamily="2" charset="0"/>
              </a:rPr>
              <a:t> </a:t>
            </a:r>
            <a:r>
              <a:rPr lang="en-US" altLang="zh-CN" sz="2400" b="1" dirty="0">
                <a:latin typeface="Optima" panose="02000503060000020004" pitchFamily="2" charset="0"/>
              </a:rPr>
              <a:t>in</a:t>
            </a:r>
            <a:r>
              <a:rPr lang="zh-CN" altLang="en-US" sz="2400" b="1" dirty="0">
                <a:latin typeface="Optima" panose="02000503060000020004" pitchFamily="2" charset="0"/>
              </a:rPr>
              <a:t> </a:t>
            </a:r>
            <a:r>
              <a:rPr lang="en-US" altLang="zh-CN" sz="2400" b="1" dirty="0">
                <a:latin typeface="Optima" panose="02000503060000020004" pitchFamily="2" charset="0"/>
              </a:rPr>
              <a:t>St.</a:t>
            </a:r>
            <a:r>
              <a:rPr lang="zh-CN" altLang="en-US" sz="2400" b="1" dirty="0">
                <a:latin typeface="Optima" panose="02000503060000020004" pitchFamily="2" charset="0"/>
              </a:rPr>
              <a:t> </a:t>
            </a:r>
            <a:r>
              <a:rPr lang="en-US" altLang="zh-CN" sz="2400" b="1" dirty="0">
                <a:latin typeface="Optima" panose="02000503060000020004" pitchFamily="2" charset="0"/>
              </a:rPr>
              <a:t>Louis</a:t>
            </a:r>
          </a:p>
          <a:p>
            <a:pPr algn="ctr"/>
            <a:r>
              <a:rPr lang="en-US" sz="2400" dirty="0">
                <a:latin typeface="Optima" panose="02000503060000020004" pitchFamily="2" charset="0"/>
              </a:rPr>
              <a:t>Based on the paper “Taking Assortment Optimization from Theory to Practice: </a:t>
            </a:r>
          </a:p>
          <a:p>
            <a:pPr algn="ctr"/>
            <a:r>
              <a:rPr lang="en-US" sz="2400" dirty="0">
                <a:latin typeface="Optima" panose="02000503060000020004" pitchFamily="2" charset="0"/>
              </a:rPr>
              <a:t>Evidence from Large Field Experiments on Alibaba” </a:t>
            </a:r>
          </a:p>
          <a:p>
            <a:pPr algn="ctr"/>
            <a:endParaRPr lang="en-US" sz="2400" b="1" dirty="0">
              <a:latin typeface="Optima" panose="0200050306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8E196-B586-5848-9383-471181676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0" y="2315697"/>
            <a:ext cx="4445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7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BB7A-3893-F844-86B4-37784EFC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Customer Choice Models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146E96-70EB-224D-BF7B-4809E753DD40}"/>
              </a:ext>
            </a:extLst>
          </p:cNvPr>
          <p:cNvGrpSpPr/>
          <p:nvPr/>
        </p:nvGrpSpPr>
        <p:grpSpPr>
          <a:xfrm>
            <a:off x="838200" y="1435372"/>
            <a:ext cx="10421383" cy="1587946"/>
            <a:chOff x="1094756" y="1467678"/>
            <a:chExt cx="9122670" cy="11936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73DBB9-8FD8-D54E-AB5A-218ABEEC9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756" y="1467678"/>
              <a:ext cx="1600692" cy="1069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CEEC6-D2BE-7B4E-BC50-07002569B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907" y="1467678"/>
              <a:ext cx="1752600" cy="11219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4E3851-8A96-7C43-80A4-3E69D4AC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0966" y="1467678"/>
              <a:ext cx="1600200" cy="10980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5833FE-63B5-634D-870E-E22BC6797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7625" y="1467678"/>
              <a:ext cx="1754541" cy="1143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D3DC71-50B4-AA43-97C2-A1E629A59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8626" y="1467678"/>
              <a:ext cx="1828800" cy="119369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2ECAA-9822-604D-A6A5-56406014A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567" y="4393095"/>
            <a:ext cx="1150374" cy="20574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5017FE98-1875-D141-8B3C-688C4FA9B7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73" y="6041094"/>
            <a:ext cx="5653043" cy="5450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4661551-EC94-3D41-AC34-6A4536E3B4CF}"/>
              </a:ext>
            </a:extLst>
          </p:cNvPr>
          <p:cNvGrpSpPr/>
          <p:nvPr/>
        </p:nvGrpSpPr>
        <p:grpSpPr>
          <a:xfrm>
            <a:off x="1205188" y="3358057"/>
            <a:ext cx="8598108" cy="2213112"/>
            <a:chOff x="781118" y="2915478"/>
            <a:chExt cx="8598108" cy="22131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AFDB42-701B-8046-85DC-D8EABBD00CAD}"/>
                </a:ext>
              </a:extLst>
            </p:cNvPr>
            <p:cNvSpPr/>
            <p:nvPr/>
          </p:nvSpPr>
          <p:spPr>
            <a:xfrm>
              <a:off x="2140226" y="2915478"/>
              <a:ext cx="7239000" cy="1752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D2B501-5BA7-1041-9088-31D23669C8BB}"/>
                </a:ext>
              </a:extLst>
            </p:cNvPr>
            <p:cNvSpPr/>
            <p:nvPr/>
          </p:nvSpPr>
          <p:spPr>
            <a:xfrm>
              <a:off x="2337190" y="3175718"/>
              <a:ext cx="1981200" cy="1234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314D53-1DD3-4A4D-894D-8EF4E63BF750}"/>
                </a:ext>
              </a:extLst>
            </p:cNvPr>
            <p:cNvSpPr/>
            <p:nvPr/>
          </p:nvSpPr>
          <p:spPr>
            <a:xfrm>
              <a:off x="4775590" y="3175718"/>
              <a:ext cx="1981200" cy="1234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FFA85F-DDC7-E540-9A9E-F8A8FDE20276}"/>
                </a:ext>
              </a:extLst>
            </p:cNvPr>
            <p:cNvSpPr/>
            <p:nvPr/>
          </p:nvSpPr>
          <p:spPr>
            <a:xfrm>
              <a:off x="7213990" y="3175718"/>
              <a:ext cx="1981200" cy="1234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atex-image-1.pdf">
              <a:extLst>
                <a:ext uri="{FF2B5EF4-FFF2-40B4-BE49-F238E27FC236}">
                  <a16:creationId xmlns:a16="http://schemas.microsoft.com/office/drawing/2014/main" id="{BA2E27E0-F133-184F-BFC9-EE8B0D181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626" y="4820477"/>
              <a:ext cx="616226" cy="308113"/>
            </a:xfrm>
            <a:prstGeom prst="rect">
              <a:avLst/>
            </a:prstGeom>
          </p:spPr>
        </p:pic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A33D7050-CDF6-BB4B-93DB-01BC97E9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225" y="4820478"/>
              <a:ext cx="606287" cy="303144"/>
            </a:xfrm>
            <a:prstGeom prst="rect">
              <a:avLst/>
            </a:prstGeom>
          </p:spPr>
        </p:pic>
        <p:pic>
          <p:nvPicPr>
            <p:cNvPr id="16" name="Picture 15" descr="latex-image-1.pdf">
              <a:extLst>
                <a:ext uri="{FF2B5EF4-FFF2-40B4-BE49-F238E27FC236}">
                  <a16:creationId xmlns:a16="http://schemas.microsoft.com/office/drawing/2014/main" id="{B5C4A878-A960-104E-99A6-5E84FD87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626" y="4820478"/>
              <a:ext cx="606288" cy="303144"/>
            </a:xfrm>
            <a:prstGeom prst="rect">
              <a:avLst/>
            </a:prstGeom>
          </p:spPr>
        </p:pic>
        <p:pic>
          <p:nvPicPr>
            <p:cNvPr id="18" name="Picture 17" descr="latex-image-1.pdf">
              <a:extLst>
                <a:ext uri="{FF2B5EF4-FFF2-40B4-BE49-F238E27FC236}">
                  <a16:creationId xmlns:a16="http://schemas.microsoft.com/office/drawing/2014/main" id="{BD924CE5-EEA2-F348-AFEF-FDE5FB859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118" y="3476775"/>
              <a:ext cx="1098872" cy="52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3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BB7A-3893-F844-86B4-37784EFC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Multinomial Logit Choice Model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146E96-70EB-224D-BF7B-4809E753DD40}"/>
              </a:ext>
            </a:extLst>
          </p:cNvPr>
          <p:cNvGrpSpPr/>
          <p:nvPr/>
        </p:nvGrpSpPr>
        <p:grpSpPr>
          <a:xfrm>
            <a:off x="838200" y="1435372"/>
            <a:ext cx="10421383" cy="1587946"/>
            <a:chOff x="1094756" y="1467678"/>
            <a:chExt cx="9122670" cy="11936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73DBB9-8FD8-D54E-AB5A-218ABEEC9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756" y="1467678"/>
              <a:ext cx="1600692" cy="1069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CEEC6-D2BE-7B4E-BC50-07002569B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907" y="1467678"/>
              <a:ext cx="1752600" cy="11219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4E3851-8A96-7C43-80A4-3E69D4AC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0966" y="1467678"/>
              <a:ext cx="1600200" cy="10980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5833FE-63B5-634D-870E-E22BC6797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7625" y="1467678"/>
              <a:ext cx="1754541" cy="1143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D3DC71-50B4-AA43-97C2-A1E629A59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8626" y="1467678"/>
              <a:ext cx="1828800" cy="119369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C62ECAA-9822-604D-A6A5-56406014A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567" y="4393095"/>
            <a:ext cx="1150374" cy="2057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813F1A-D840-444F-B2B1-7172DE65D634}"/>
              </a:ext>
            </a:extLst>
          </p:cNvPr>
          <p:cNvGrpSpPr/>
          <p:nvPr/>
        </p:nvGrpSpPr>
        <p:grpSpPr>
          <a:xfrm>
            <a:off x="4059186" y="3880186"/>
            <a:ext cx="3825858" cy="1042027"/>
            <a:chOff x="3308625" y="3938461"/>
            <a:chExt cx="4259159" cy="1139336"/>
          </a:xfrm>
        </p:grpSpPr>
        <p:pic>
          <p:nvPicPr>
            <p:cNvPr id="21" name="Picture 20" descr="latex-image-1.pdf">
              <a:extLst>
                <a:ext uri="{FF2B5EF4-FFF2-40B4-BE49-F238E27FC236}">
                  <a16:creationId xmlns:a16="http://schemas.microsoft.com/office/drawing/2014/main" id="{3EE06912-804F-2843-A9C6-1E1393BA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625" y="3938461"/>
              <a:ext cx="3714277" cy="520472"/>
            </a:xfrm>
            <a:prstGeom prst="rect">
              <a:avLst/>
            </a:prstGeom>
          </p:spPr>
        </p:pic>
        <p:pic>
          <p:nvPicPr>
            <p:cNvPr id="22" name="Picture 21" descr="latex-image-1.pdf">
              <a:extLst>
                <a:ext uri="{FF2B5EF4-FFF2-40B4-BE49-F238E27FC236}">
                  <a16:creationId xmlns:a16="http://schemas.microsoft.com/office/drawing/2014/main" id="{9AE94B0C-B81A-914E-AFB4-4209F64A7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348" y="4439036"/>
              <a:ext cx="3288436" cy="638761"/>
            </a:xfrm>
            <a:prstGeom prst="rect">
              <a:avLst/>
            </a:prstGeom>
          </p:spPr>
        </p:pic>
      </p:grpSp>
      <p:pic>
        <p:nvPicPr>
          <p:cNvPr id="23" name="Picture 22" descr="latex-image-1.pdf">
            <a:extLst>
              <a:ext uri="{FF2B5EF4-FFF2-40B4-BE49-F238E27FC236}">
                <a16:creationId xmlns:a16="http://schemas.microsoft.com/office/drawing/2014/main" id="{F344BF59-3BFC-D545-A129-9E312A070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45" y="5148494"/>
            <a:ext cx="7776492" cy="96402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5EC185-FFF1-8149-B916-F32F89005A6A}"/>
              </a:ext>
            </a:extLst>
          </p:cNvPr>
          <p:cNvCxnSpPr>
            <a:cxnSpLocks/>
          </p:cNvCxnSpPr>
          <p:nvPr/>
        </p:nvCxnSpPr>
        <p:spPr>
          <a:xfrm>
            <a:off x="5003488" y="3490363"/>
            <a:ext cx="514349" cy="37481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2C5BB8-41B6-6142-8777-86AC57A5B1FF}"/>
              </a:ext>
            </a:extLst>
          </p:cNvPr>
          <p:cNvCxnSpPr>
            <a:cxnSpLocks/>
          </p:cNvCxnSpPr>
          <p:nvPr/>
        </p:nvCxnSpPr>
        <p:spPr>
          <a:xfrm flipH="1">
            <a:off x="7149912" y="3522934"/>
            <a:ext cx="487810" cy="411105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C3BF4C-1625-FE47-82AE-6E5DBF64DED0}"/>
              </a:ext>
            </a:extLst>
          </p:cNvPr>
          <p:cNvCxnSpPr>
            <a:cxnSpLocks/>
          </p:cNvCxnSpPr>
          <p:nvPr/>
        </p:nvCxnSpPr>
        <p:spPr>
          <a:xfrm flipH="1">
            <a:off x="6520071" y="4113188"/>
            <a:ext cx="1747492" cy="499617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DD6D278-DCBB-B740-9076-EB4552721284}"/>
              </a:ext>
            </a:extLst>
          </p:cNvPr>
          <p:cNvSpPr/>
          <p:nvPr/>
        </p:nvSpPr>
        <p:spPr>
          <a:xfrm>
            <a:off x="2752905" y="3073053"/>
            <a:ext cx="3695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Deterministic and feature-based</a:t>
            </a: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EB814F-8118-B54F-85D2-2E99EF22266E}"/>
              </a:ext>
            </a:extLst>
          </p:cNvPr>
          <p:cNvSpPr/>
          <p:nvPr/>
        </p:nvSpPr>
        <p:spPr>
          <a:xfrm>
            <a:off x="6812011" y="3078508"/>
            <a:ext cx="3028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Random </a:t>
            </a:r>
            <a:r>
              <a:rPr lang="en-US" sz="2000" dirty="0" err="1">
                <a:latin typeface="Optima" panose="02000503060000020004" pitchFamily="2" charset="0"/>
              </a:rPr>
              <a:t>iid</a:t>
            </a:r>
            <a:r>
              <a:rPr lang="en-US" sz="2000" dirty="0">
                <a:latin typeface="Optima" panose="02000503060000020004" pitchFamily="2" charset="0"/>
              </a:rPr>
              <a:t> Gumbel error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204AF-7F2E-844F-B176-1C17B0DB28ED}"/>
              </a:ext>
            </a:extLst>
          </p:cNvPr>
          <p:cNvSpPr/>
          <p:nvPr/>
        </p:nvSpPr>
        <p:spPr>
          <a:xfrm>
            <a:off x="8267563" y="3770338"/>
            <a:ext cx="2103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vector of features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C0EC7D-6D6F-3C41-B48D-0E85FA1CC770}"/>
              </a:ext>
            </a:extLst>
          </p:cNvPr>
          <p:cNvSpPr/>
          <p:nvPr/>
        </p:nvSpPr>
        <p:spPr>
          <a:xfrm>
            <a:off x="3258382" y="6338803"/>
            <a:ext cx="602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How to find the coefficients? MLE is convex.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684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BB7A-3893-F844-86B4-37784EFC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Estimating MNL – Historical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146E96-70EB-224D-BF7B-4809E753DD40}"/>
              </a:ext>
            </a:extLst>
          </p:cNvPr>
          <p:cNvGrpSpPr/>
          <p:nvPr/>
        </p:nvGrpSpPr>
        <p:grpSpPr>
          <a:xfrm>
            <a:off x="838200" y="1435372"/>
            <a:ext cx="10421383" cy="1587946"/>
            <a:chOff x="1094756" y="1467678"/>
            <a:chExt cx="9122670" cy="11936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73DBB9-8FD8-D54E-AB5A-218ABEEC9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756" y="1467678"/>
              <a:ext cx="1600692" cy="1069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7CEEC6-D2BE-7B4E-BC50-07002569B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907" y="1467678"/>
              <a:ext cx="1752600" cy="11219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4E3851-8A96-7C43-80A4-3E69D4AC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0966" y="1467678"/>
              <a:ext cx="1600200" cy="10980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5833FE-63B5-634D-870E-E22BC6797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7625" y="1467678"/>
              <a:ext cx="1754541" cy="1143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D3DC71-50B4-AA43-97C2-A1E629A59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8626" y="1467678"/>
              <a:ext cx="1828800" cy="119369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B26575-FFD2-334E-B545-1D1A8FCA6CF3}"/>
              </a:ext>
            </a:extLst>
          </p:cNvPr>
          <p:cNvGrpSpPr/>
          <p:nvPr/>
        </p:nvGrpSpPr>
        <p:grpSpPr>
          <a:xfrm>
            <a:off x="3358978" y="3460616"/>
            <a:ext cx="6113346" cy="1870107"/>
            <a:chOff x="1983179" y="3665246"/>
            <a:chExt cx="4503175" cy="1309415"/>
          </a:xfrm>
        </p:grpSpPr>
        <p:pic>
          <p:nvPicPr>
            <p:cNvPr id="21" name="Picture 20" descr="latex-image-1.pdf">
              <a:extLst>
                <a:ext uri="{FF2B5EF4-FFF2-40B4-BE49-F238E27FC236}">
                  <a16:creationId xmlns:a16="http://schemas.microsoft.com/office/drawing/2014/main" id="{03072D3E-9E88-8649-A78A-219D0A489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179" y="3665246"/>
              <a:ext cx="1511300" cy="177800"/>
            </a:xfrm>
            <a:prstGeom prst="rect">
              <a:avLst/>
            </a:prstGeom>
          </p:spPr>
        </p:pic>
        <p:pic>
          <p:nvPicPr>
            <p:cNvPr id="22" name="Picture 21" descr="latex-image-1.pdf">
              <a:extLst>
                <a:ext uri="{FF2B5EF4-FFF2-40B4-BE49-F238E27FC236}">
                  <a16:creationId xmlns:a16="http://schemas.microsoft.com/office/drawing/2014/main" id="{B1CC01DD-3A46-094B-B8B7-D2F57696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954" y="4038673"/>
              <a:ext cx="2895600" cy="215900"/>
            </a:xfrm>
            <a:prstGeom prst="rect">
              <a:avLst/>
            </a:prstGeom>
          </p:spPr>
        </p:pic>
        <p:pic>
          <p:nvPicPr>
            <p:cNvPr id="23" name="Picture 22" descr="latex-image-1.pdf">
              <a:extLst>
                <a:ext uri="{FF2B5EF4-FFF2-40B4-BE49-F238E27FC236}">
                  <a16:creationId xmlns:a16="http://schemas.microsoft.com/office/drawing/2014/main" id="{0A6EEC51-9A66-2342-BB93-4EFCED104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600" y="4376406"/>
              <a:ext cx="3810000" cy="215900"/>
            </a:xfrm>
            <a:prstGeom prst="rect">
              <a:avLst/>
            </a:prstGeom>
          </p:spPr>
        </p:pic>
        <p:pic>
          <p:nvPicPr>
            <p:cNvPr id="24" name="Picture 23" descr="latex-image-1.pdf">
              <a:extLst>
                <a:ext uri="{FF2B5EF4-FFF2-40B4-BE49-F238E27FC236}">
                  <a16:creationId xmlns:a16="http://schemas.microsoft.com/office/drawing/2014/main" id="{EC79E617-505E-1B49-BF1E-11329591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954" y="4733361"/>
              <a:ext cx="3835400" cy="241300"/>
            </a:xfrm>
            <a:prstGeom prst="rect">
              <a:avLst/>
            </a:prstGeom>
          </p:spPr>
        </p:pic>
      </p:grpSp>
      <p:pic>
        <p:nvPicPr>
          <p:cNvPr id="25" name="Picture 24" descr="latex-image-1.pdf">
            <a:extLst>
              <a:ext uri="{FF2B5EF4-FFF2-40B4-BE49-F238E27FC236}">
                <a16:creationId xmlns:a16="http://schemas.microsoft.com/office/drawing/2014/main" id="{B0A590AA-F539-9944-8D8F-AFB9BB871A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08" y="5660863"/>
            <a:ext cx="6873909" cy="8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BB7A-3893-F844-86B4-37784EFC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Estimating MNL – MLE</a:t>
            </a:r>
            <a:endParaRPr lang="en-US" dirty="0"/>
          </a:p>
        </p:txBody>
      </p:sp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AE09307A-DF36-E64D-8B89-5067A45B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2" y="1539712"/>
            <a:ext cx="10336696" cy="35206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A8956BB-BB6F-334E-A22B-394365E5B9BA}"/>
              </a:ext>
            </a:extLst>
          </p:cNvPr>
          <p:cNvGrpSpPr/>
          <p:nvPr/>
        </p:nvGrpSpPr>
        <p:grpSpPr>
          <a:xfrm>
            <a:off x="235430" y="2541779"/>
            <a:ext cx="4559594" cy="3408471"/>
            <a:chOff x="1905000" y="1595658"/>
            <a:chExt cx="4940300" cy="2773142"/>
          </a:xfrm>
        </p:grpSpPr>
        <p:pic>
          <p:nvPicPr>
            <p:cNvPr id="28" name="Picture 27" descr="latex-image-1.pdf">
              <a:extLst>
                <a:ext uri="{FF2B5EF4-FFF2-40B4-BE49-F238E27FC236}">
                  <a16:creationId xmlns:a16="http://schemas.microsoft.com/office/drawing/2014/main" id="{3ADB8F14-FB0A-BA48-8299-EACC32D3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595658"/>
              <a:ext cx="1397000" cy="266700"/>
            </a:xfrm>
            <a:prstGeom prst="rect">
              <a:avLst/>
            </a:prstGeom>
          </p:spPr>
        </p:pic>
        <p:pic>
          <p:nvPicPr>
            <p:cNvPr id="29" name="Picture 28" descr="latex-image-1.pdf">
              <a:extLst>
                <a:ext uri="{FF2B5EF4-FFF2-40B4-BE49-F238E27FC236}">
                  <a16:creationId xmlns:a16="http://schemas.microsoft.com/office/drawing/2014/main" id="{34FE129F-FE99-7A4F-A45E-A5DA0D17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2155972"/>
              <a:ext cx="4940300" cy="850900"/>
            </a:xfrm>
            <a:prstGeom prst="rect">
              <a:avLst/>
            </a:prstGeom>
          </p:spPr>
        </p:pic>
        <p:pic>
          <p:nvPicPr>
            <p:cNvPr id="30" name="Picture 29" descr="latex-image-1.pdf">
              <a:extLst>
                <a:ext uri="{FF2B5EF4-FFF2-40B4-BE49-F238E27FC236}">
                  <a16:creationId xmlns:a16="http://schemas.microsoft.com/office/drawing/2014/main" id="{B0DB15E3-D960-4445-9E7F-8B68C7C8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3886200"/>
              <a:ext cx="1816100" cy="482600"/>
            </a:xfrm>
            <a:prstGeom prst="rect">
              <a:avLst/>
            </a:prstGeom>
          </p:spPr>
        </p:pic>
        <p:pic>
          <p:nvPicPr>
            <p:cNvPr id="31" name="Picture 30" descr="latex-image-1.pdf">
              <a:extLst>
                <a:ext uri="{FF2B5EF4-FFF2-40B4-BE49-F238E27FC236}">
                  <a16:creationId xmlns:a16="http://schemas.microsoft.com/office/drawing/2014/main" id="{B90069BD-8B0E-904F-A376-935DC0623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3300486"/>
              <a:ext cx="787400" cy="26670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6027A7-23C1-F141-8278-8CEFE9956BEA}"/>
              </a:ext>
            </a:extLst>
          </p:cNvPr>
          <p:cNvCxnSpPr>
            <a:cxnSpLocks/>
          </p:cNvCxnSpPr>
          <p:nvPr/>
        </p:nvCxnSpPr>
        <p:spPr>
          <a:xfrm flipV="1">
            <a:off x="5042401" y="2016559"/>
            <a:ext cx="0" cy="484144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27416AF-D763-9B47-93B4-035575A85911}"/>
              </a:ext>
            </a:extLst>
          </p:cNvPr>
          <p:cNvSpPr txBox="1">
            <a:spLocks/>
          </p:cNvSpPr>
          <p:nvPr/>
        </p:nvSpPr>
        <p:spPr>
          <a:xfrm>
            <a:off x="5481414" y="2072313"/>
            <a:ext cx="6710586" cy="4785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Optima" panose="02000503060000020004" pitchFamily="2" charset="0"/>
              </a:rPr>
              <a:t>Difficulties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in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Estimation:</a:t>
            </a:r>
          </a:p>
          <a:p>
            <a:pPr lvl="1"/>
            <a:r>
              <a:rPr lang="en-US" altLang="zh-CN" b="1" dirty="0">
                <a:latin typeface="Optima" panose="02000503060000020004" pitchFamily="2" charset="0"/>
              </a:rPr>
              <a:t>Data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Size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(10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TB+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Training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Data):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A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customized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TensorFlow-based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implementation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of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MNL</a:t>
            </a:r>
          </a:p>
          <a:p>
            <a:pPr lvl="1"/>
            <a:r>
              <a:rPr lang="en-US" altLang="zh-CN" b="1" dirty="0">
                <a:latin typeface="Optima" panose="02000503060000020004" pitchFamily="2" charset="0"/>
              </a:rPr>
              <a:t>What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features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to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use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(10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million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variables):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Top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25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features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(300+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variables)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in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ML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model</a:t>
            </a:r>
          </a:p>
          <a:p>
            <a:pPr lvl="1"/>
            <a:r>
              <a:rPr lang="en-US" altLang="zh-CN" b="1" dirty="0">
                <a:latin typeface="Optima" panose="02000503060000020004" pitchFamily="2" charset="0"/>
              </a:rPr>
              <a:t>No-purchase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b="1" dirty="0">
                <a:latin typeface="Optima" panose="02000503060000020004" pitchFamily="2" charset="0"/>
              </a:rPr>
              <a:t>events (false clicking):</a:t>
            </a:r>
            <a:r>
              <a:rPr lang="zh-CN" altLang="en-US" b="1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Data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cleaning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+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down-sampling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no-purchase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events</a:t>
            </a:r>
          </a:p>
          <a:p>
            <a:pPr lvl="1"/>
            <a:r>
              <a:rPr lang="en-US" altLang="zh-CN" b="1" dirty="0">
                <a:latin typeface="Optima" panose="02000503060000020004" pitchFamily="2" charset="0"/>
              </a:rPr>
              <a:t>IIA</a:t>
            </a:r>
            <a:r>
              <a:rPr lang="en-US" altLang="zh-CN" dirty="0">
                <a:latin typeface="Optima" panose="02000503060000020004" pitchFamily="2" charset="0"/>
              </a:rPr>
              <a:t>: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Pass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the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Hausman-McFadden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tests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in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this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context.*</a:t>
            </a:r>
            <a:endParaRPr lang="en-US" b="1" dirty="0">
              <a:latin typeface="Optima" panose="02000503060000020004" pitchFamily="2" charset="0"/>
            </a:endParaRPr>
          </a:p>
          <a:p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419EFD-C6BB-824A-BAD7-BE92C75FD6B8}"/>
              </a:ext>
            </a:extLst>
          </p:cNvPr>
          <p:cNvSpPr/>
          <p:nvPr/>
        </p:nvSpPr>
        <p:spPr>
          <a:xfrm>
            <a:off x="9715500" y="6488668"/>
            <a:ext cx="247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Cheng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and Long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(2007)</a:t>
            </a:r>
            <a:endParaRPr lang="en-US" dirty="0">
              <a:latin typeface="Optim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5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4C6D-2BD7-B542-818D-E448400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Optimization based on Estimated MNL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7923-A2E3-964C-BFA1-621D8270F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Optima" panose="02000503060000020004" pitchFamily="2" charset="0"/>
              </a:rPr>
              <a:t>The difficult part is not estimation but optimization. 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Why?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Even if we have a choice-model it is unclear how we can select 6 (or 10) products out of 1000 efficiently. 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This optimization problem is by nature combinatorial. 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This optimization problem has to be done online (under 50 milliseconds) to not trigger 404.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1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Optimization based on Estimated MNL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B0295A-1620-7043-8F80-B32EA78BC5C7}"/>
              </a:ext>
            </a:extLst>
          </p:cNvPr>
          <p:cNvGrpSpPr/>
          <p:nvPr/>
        </p:nvGrpSpPr>
        <p:grpSpPr>
          <a:xfrm>
            <a:off x="707130" y="1406843"/>
            <a:ext cx="10646670" cy="1720024"/>
            <a:chOff x="707130" y="1462088"/>
            <a:chExt cx="9122670" cy="1422294"/>
          </a:xfrm>
        </p:grpSpPr>
        <p:pic>
          <p:nvPicPr>
            <p:cNvPr id="4" name="Picture 3" descr="latex-image-1.pdf">
              <a:extLst>
                <a:ext uri="{FF2B5EF4-FFF2-40B4-BE49-F238E27FC236}">
                  <a16:creationId xmlns:a16="http://schemas.microsoft.com/office/drawing/2014/main" id="{CF4AE2BA-48ED-9844-A37B-74F82642D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462088"/>
              <a:ext cx="203200" cy="152400"/>
            </a:xfrm>
            <a:prstGeom prst="rect">
              <a:avLst/>
            </a:prstGeom>
          </p:spPr>
        </p:pic>
        <p:pic>
          <p:nvPicPr>
            <p:cNvPr id="5" name="Picture 4" descr="latex-image-1.pdf">
              <a:extLst>
                <a:ext uri="{FF2B5EF4-FFF2-40B4-BE49-F238E27FC236}">
                  <a16:creationId xmlns:a16="http://schemas.microsoft.com/office/drawing/2014/main" id="{1F2E9714-6C1C-E049-9395-50D202235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1462088"/>
              <a:ext cx="215900" cy="152400"/>
            </a:xfrm>
            <a:prstGeom prst="rect">
              <a:avLst/>
            </a:prstGeom>
          </p:spPr>
        </p:pic>
        <p:pic>
          <p:nvPicPr>
            <p:cNvPr id="6" name="Picture 5" descr="latex-image-1.pdf">
              <a:extLst>
                <a:ext uri="{FF2B5EF4-FFF2-40B4-BE49-F238E27FC236}">
                  <a16:creationId xmlns:a16="http://schemas.microsoft.com/office/drawing/2014/main" id="{65D70F4A-DB5E-DA4B-9EE8-113A60E06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1462088"/>
              <a:ext cx="215900" cy="165100"/>
            </a:xfrm>
            <a:prstGeom prst="rect">
              <a:avLst/>
            </a:prstGeom>
          </p:spPr>
        </p:pic>
        <p:pic>
          <p:nvPicPr>
            <p:cNvPr id="7" name="Picture 6" descr="latex-image-1.pdf">
              <a:extLst>
                <a:ext uri="{FF2B5EF4-FFF2-40B4-BE49-F238E27FC236}">
                  <a16:creationId xmlns:a16="http://schemas.microsoft.com/office/drawing/2014/main" id="{D74EF1D7-2289-6A4E-9B19-818834CA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462088"/>
              <a:ext cx="215900" cy="152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ADCE8B-46F1-7649-95A6-0BF89EE4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130" y="1690688"/>
              <a:ext cx="1600692" cy="10694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56024C-5650-624D-9B75-4FCC6B327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54281" y="1690688"/>
              <a:ext cx="1752600" cy="11219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4A3990-DCDE-BA49-8400-DAB6845BA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3340" y="1690688"/>
              <a:ext cx="1600200" cy="10980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A37132-6E19-4849-9EC5-7D4FE760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9999" y="1690688"/>
              <a:ext cx="1754541" cy="1143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2032AC-7EA1-FF47-B69D-4418FC7F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01000" y="1690688"/>
              <a:ext cx="1828800" cy="1193694"/>
            </a:xfrm>
            <a:prstGeom prst="rect">
              <a:avLst/>
            </a:prstGeom>
          </p:spPr>
        </p:pic>
        <p:pic>
          <p:nvPicPr>
            <p:cNvPr id="13" name="Picture 12" descr="latex-image-1.pdf">
              <a:extLst>
                <a:ext uri="{FF2B5EF4-FFF2-40B4-BE49-F238E27FC236}">
                  <a16:creationId xmlns:a16="http://schemas.microsoft.com/office/drawing/2014/main" id="{74BB07BA-ECEC-CA42-BBBA-147227BCC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00" y="1462088"/>
              <a:ext cx="215900" cy="1651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221B1C-1BBF-9A4E-8C7D-0C2D99069834}"/>
              </a:ext>
            </a:extLst>
          </p:cNvPr>
          <p:cNvGrpSpPr/>
          <p:nvPr/>
        </p:nvGrpSpPr>
        <p:grpSpPr>
          <a:xfrm>
            <a:off x="4569961" y="3089358"/>
            <a:ext cx="3124200" cy="1143000"/>
            <a:chOff x="2971800" y="3048000"/>
            <a:chExt cx="3124200" cy="1143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5E5878-2750-0F49-B4AB-E387F1FB27F1}"/>
                </a:ext>
              </a:extLst>
            </p:cNvPr>
            <p:cNvSpPr/>
            <p:nvPr/>
          </p:nvSpPr>
          <p:spPr>
            <a:xfrm>
              <a:off x="2971800" y="3048000"/>
              <a:ext cx="31242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 descr="latex-image-1.pdf">
              <a:extLst>
                <a:ext uri="{FF2B5EF4-FFF2-40B4-BE49-F238E27FC236}">
                  <a16:creationId xmlns:a16="http://schemas.microsoft.com/office/drawing/2014/main" id="{4B1D1F7F-E0C1-A14E-961E-C46592C83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163" y="3285587"/>
              <a:ext cx="2895600" cy="736600"/>
            </a:xfrm>
            <a:prstGeom prst="rect">
              <a:avLst/>
            </a:prstGeom>
          </p:spPr>
        </p:pic>
      </p:grpSp>
      <p:pic>
        <p:nvPicPr>
          <p:cNvPr id="22" name="Picture 21" descr="latex-image-1.pdf">
            <a:extLst>
              <a:ext uri="{FF2B5EF4-FFF2-40B4-BE49-F238E27FC236}">
                <a16:creationId xmlns:a16="http://schemas.microsoft.com/office/drawing/2014/main" id="{0A1C3190-7B29-BB4A-B202-A536C3A43B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4" y="4473658"/>
            <a:ext cx="6920377" cy="34174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3DE4D1E-B010-4E41-AC3F-1369F7C1EF1B}"/>
              </a:ext>
            </a:extLst>
          </p:cNvPr>
          <p:cNvGrpSpPr/>
          <p:nvPr/>
        </p:nvGrpSpPr>
        <p:grpSpPr>
          <a:xfrm>
            <a:off x="2635138" y="5004956"/>
            <a:ext cx="7659854" cy="444500"/>
            <a:chOff x="2635138" y="5004956"/>
            <a:chExt cx="7659854" cy="444500"/>
          </a:xfrm>
        </p:grpSpPr>
        <p:pic>
          <p:nvPicPr>
            <p:cNvPr id="23" name="Picture 22" descr="latex-image-1.pdf">
              <a:extLst>
                <a:ext uri="{FF2B5EF4-FFF2-40B4-BE49-F238E27FC236}">
                  <a16:creationId xmlns:a16="http://schemas.microsoft.com/office/drawing/2014/main" id="{4ECCAA41-8FAB-644D-8C66-7201A2DE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138" y="5004956"/>
              <a:ext cx="6985000" cy="444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2152D34-56B9-0B4E-B515-4E4B3BD6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54990" y="5100034"/>
              <a:ext cx="340002" cy="19318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39B532-376E-9149-AA7F-ED9F79D939DA}"/>
              </a:ext>
            </a:extLst>
          </p:cNvPr>
          <p:cNvGrpSpPr/>
          <p:nvPr/>
        </p:nvGrpSpPr>
        <p:grpSpPr>
          <a:xfrm>
            <a:off x="2635138" y="5687587"/>
            <a:ext cx="8753233" cy="444500"/>
            <a:chOff x="2635138" y="5687587"/>
            <a:chExt cx="8753233" cy="444500"/>
          </a:xfrm>
        </p:grpSpPr>
        <p:pic>
          <p:nvPicPr>
            <p:cNvPr id="25" name="Picture 24" descr="latex-image-1.pdf">
              <a:extLst>
                <a:ext uri="{FF2B5EF4-FFF2-40B4-BE49-F238E27FC236}">
                  <a16:creationId xmlns:a16="http://schemas.microsoft.com/office/drawing/2014/main" id="{06A60D4F-DC59-1F47-9019-2D1508D9F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138" y="5687587"/>
              <a:ext cx="6985000" cy="4445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5759A-B4D1-5D43-919A-8068A68B7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54989" y="5700110"/>
              <a:ext cx="1433382" cy="31596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06D1D5-56A9-1148-808D-E0698E311F45}"/>
              </a:ext>
            </a:extLst>
          </p:cNvPr>
          <p:cNvGrpSpPr/>
          <p:nvPr/>
        </p:nvGrpSpPr>
        <p:grpSpPr>
          <a:xfrm>
            <a:off x="2130439" y="6264656"/>
            <a:ext cx="8519554" cy="395532"/>
            <a:chOff x="2130439" y="6264656"/>
            <a:chExt cx="8519554" cy="3955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7F5E2A-3F9A-5C4E-B446-AF98608F9E5F}"/>
                </a:ext>
              </a:extLst>
            </p:cNvPr>
            <p:cNvSpPr/>
            <p:nvPr/>
          </p:nvSpPr>
          <p:spPr>
            <a:xfrm>
              <a:off x="2130439" y="6290856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1"/>
              <a:r>
                <a:rPr lang="en-US" dirty="0">
                  <a:latin typeface="Optima" panose="02000503060000020004" pitchFamily="2" charset="0"/>
                </a:rPr>
                <a:t>Our updated algorithm: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467A59-6E27-454D-B589-DB421083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54989" y="6264656"/>
              <a:ext cx="695004" cy="316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3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Optimization based on Estimated MNL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626F8-0A30-A248-B371-C8BE770C42D2}"/>
              </a:ext>
            </a:extLst>
          </p:cNvPr>
          <p:cNvGrpSpPr/>
          <p:nvPr/>
        </p:nvGrpSpPr>
        <p:grpSpPr>
          <a:xfrm>
            <a:off x="4518209" y="2514029"/>
            <a:ext cx="3036273" cy="1596002"/>
            <a:chOff x="4499296" y="2225567"/>
            <a:chExt cx="3098800" cy="1832040"/>
          </a:xfrm>
        </p:grpSpPr>
        <p:pic>
          <p:nvPicPr>
            <p:cNvPr id="28" name="Picture 27" descr="latex-image-1.pdf">
              <a:extLst>
                <a:ext uri="{FF2B5EF4-FFF2-40B4-BE49-F238E27FC236}">
                  <a16:creationId xmlns:a16="http://schemas.microsoft.com/office/drawing/2014/main" id="{CB524DC9-798D-E442-A27C-51AFB3D0B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296" y="3219407"/>
              <a:ext cx="3098800" cy="838200"/>
            </a:xfrm>
            <a:prstGeom prst="rect">
              <a:avLst/>
            </a:prstGeom>
          </p:spPr>
        </p:pic>
        <p:pic>
          <p:nvPicPr>
            <p:cNvPr id="29" name="Picture 28" descr="latex-image-1.pdf">
              <a:extLst>
                <a:ext uri="{FF2B5EF4-FFF2-40B4-BE49-F238E27FC236}">
                  <a16:creationId xmlns:a16="http://schemas.microsoft.com/office/drawing/2014/main" id="{F7563C04-6261-8243-8E18-A886B16C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296" y="2225567"/>
              <a:ext cx="2794000" cy="838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878F8A-24D6-D145-8EA2-8D0F77A69948}"/>
              </a:ext>
            </a:extLst>
          </p:cNvPr>
          <p:cNvGrpSpPr/>
          <p:nvPr/>
        </p:nvGrpSpPr>
        <p:grpSpPr>
          <a:xfrm>
            <a:off x="223375" y="2644379"/>
            <a:ext cx="4055781" cy="1143000"/>
            <a:chOff x="153686" y="2498387"/>
            <a:chExt cx="4055781" cy="1143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2221B1C-1BBF-9A4E-8C7D-0C2D99069834}"/>
                </a:ext>
              </a:extLst>
            </p:cNvPr>
            <p:cNvGrpSpPr/>
            <p:nvPr/>
          </p:nvGrpSpPr>
          <p:grpSpPr>
            <a:xfrm>
              <a:off x="153686" y="2498387"/>
              <a:ext cx="3124200" cy="1143000"/>
              <a:chOff x="2971800" y="3048000"/>
              <a:chExt cx="3124200" cy="1143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C5E5878-2750-0F49-B4AB-E387F1FB27F1}"/>
                  </a:ext>
                </a:extLst>
              </p:cNvPr>
              <p:cNvSpPr/>
              <p:nvPr/>
            </p:nvSpPr>
            <p:spPr>
              <a:xfrm>
                <a:off x="2971800" y="3048000"/>
                <a:ext cx="3124200" cy="1143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 descr="latex-image-1.pdf">
                <a:extLst>
                  <a:ext uri="{FF2B5EF4-FFF2-40B4-BE49-F238E27FC236}">
                    <a16:creationId xmlns:a16="http://schemas.microsoft.com/office/drawing/2014/main" id="{4B1D1F7F-E0C1-A14E-961E-C46592C83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1163" y="3285587"/>
                <a:ext cx="2895600" cy="736600"/>
              </a:xfrm>
              <a:prstGeom prst="rect">
                <a:avLst/>
              </a:prstGeom>
            </p:spPr>
          </p:pic>
        </p:grp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CB1893B4-A12A-2B4E-A012-65D1ED533359}"/>
                </a:ext>
              </a:extLst>
            </p:cNvPr>
            <p:cNvSpPr/>
            <p:nvPr/>
          </p:nvSpPr>
          <p:spPr>
            <a:xfrm>
              <a:off x="3437249" y="2914415"/>
              <a:ext cx="772218" cy="304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9B9C2E-F34C-8B4E-ABB1-CDB2D1CBF201}"/>
              </a:ext>
            </a:extLst>
          </p:cNvPr>
          <p:cNvGrpSpPr/>
          <p:nvPr/>
        </p:nvGrpSpPr>
        <p:grpSpPr>
          <a:xfrm>
            <a:off x="1753389" y="1410070"/>
            <a:ext cx="3931334" cy="838200"/>
            <a:chOff x="2476500" y="1398853"/>
            <a:chExt cx="7239000" cy="17526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30027D9-6149-8446-9518-F9991ECB22A6}"/>
                </a:ext>
              </a:extLst>
            </p:cNvPr>
            <p:cNvGrpSpPr/>
            <p:nvPr/>
          </p:nvGrpSpPr>
          <p:grpSpPr>
            <a:xfrm>
              <a:off x="2476500" y="1398853"/>
              <a:ext cx="7239000" cy="1752600"/>
              <a:chOff x="1066800" y="4724400"/>
              <a:chExt cx="7239000" cy="17526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E26087-A8D0-914E-936D-28AE9C992264}"/>
                  </a:ext>
                </a:extLst>
              </p:cNvPr>
              <p:cNvSpPr/>
              <p:nvPr/>
            </p:nvSpPr>
            <p:spPr>
              <a:xfrm>
                <a:off x="1066800" y="4724400"/>
                <a:ext cx="7239000" cy="17526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33972F6-5D8E-C34E-987F-1EA790C8136A}"/>
                  </a:ext>
                </a:extLst>
              </p:cNvPr>
              <p:cNvSpPr/>
              <p:nvPr/>
            </p:nvSpPr>
            <p:spPr>
              <a:xfrm>
                <a:off x="1263764" y="4984640"/>
                <a:ext cx="1981200" cy="12344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59A9D0-5498-114C-8186-2D7EBC468DE3}"/>
                  </a:ext>
                </a:extLst>
              </p:cNvPr>
              <p:cNvSpPr/>
              <p:nvPr/>
            </p:nvSpPr>
            <p:spPr>
              <a:xfrm>
                <a:off x="3702164" y="4984640"/>
                <a:ext cx="1981200" cy="12344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C5AC3C-CE83-7844-B5E7-F07F80CDCDB3}"/>
                  </a:ext>
                </a:extLst>
              </p:cNvPr>
              <p:cNvSpPr/>
              <p:nvPr/>
            </p:nvSpPr>
            <p:spPr>
              <a:xfrm>
                <a:off x="6140564" y="4984640"/>
                <a:ext cx="1981200" cy="12344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5DDC135-1C46-7C4B-B128-CB8C233831A9}"/>
                </a:ext>
              </a:extLst>
            </p:cNvPr>
            <p:cNvGrpSpPr/>
            <p:nvPr/>
          </p:nvGrpSpPr>
          <p:grpSpPr>
            <a:xfrm>
              <a:off x="2815176" y="1692944"/>
              <a:ext cx="6561647" cy="1195518"/>
              <a:chOff x="2860137" y="5191196"/>
              <a:chExt cx="6561647" cy="119551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8FD72DE-911A-0647-BDEA-61E83FCF4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0137" y="5213695"/>
                <a:ext cx="1755745" cy="1173019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EBCE7D4-7E4F-9E4F-A821-FEFD20681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816" y="5191196"/>
                <a:ext cx="1803084" cy="115427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245700F5-4681-654B-B1BD-8C02B371B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7946" y="5191196"/>
                <a:ext cx="1673838" cy="114857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E3BA68-D6CF-4F4B-ABB1-77547CF38B48}"/>
              </a:ext>
            </a:extLst>
          </p:cNvPr>
          <p:cNvGrpSpPr/>
          <p:nvPr/>
        </p:nvGrpSpPr>
        <p:grpSpPr>
          <a:xfrm>
            <a:off x="7793852" y="2766366"/>
            <a:ext cx="4015410" cy="1143000"/>
            <a:chOff x="7790314" y="2514029"/>
            <a:chExt cx="4015410" cy="1143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860377-0313-0B4A-844D-2D7A48C0AA4D}"/>
                </a:ext>
              </a:extLst>
            </p:cNvPr>
            <p:cNvGrpSpPr/>
            <p:nvPr/>
          </p:nvGrpSpPr>
          <p:grpSpPr>
            <a:xfrm>
              <a:off x="7790314" y="2514029"/>
              <a:ext cx="4015410" cy="1143000"/>
              <a:chOff x="7790314" y="2514029"/>
              <a:chExt cx="4015410" cy="1143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E54FD89-F44A-9E46-B886-0AEAE39ECCA1}"/>
                  </a:ext>
                </a:extLst>
              </p:cNvPr>
              <p:cNvSpPr/>
              <p:nvPr/>
            </p:nvSpPr>
            <p:spPr>
              <a:xfrm>
                <a:off x="8681524" y="2514029"/>
                <a:ext cx="3124200" cy="1143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5BCAE80F-9586-EC48-B110-1F8A4ECF4305}"/>
                  </a:ext>
                </a:extLst>
              </p:cNvPr>
              <p:cNvSpPr/>
              <p:nvPr/>
            </p:nvSpPr>
            <p:spPr>
              <a:xfrm>
                <a:off x="7790314" y="2933129"/>
                <a:ext cx="772218" cy="30480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C35A34-7972-A741-8989-4DC50485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09115" y="2852032"/>
              <a:ext cx="2640362" cy="57696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6CA071-AF16-B743-BF37-BA570D95AEC9}"/>
              </a:ext>
            </a:extLst>
          </p:cNvPr>
          <p:cNvGrpSpPr/>
          <p:nvPr/>
        </p:nvGrpSpPr>
        <p:grpSpPr>
          <a:xfrm>
            <a:off x="313049" y="4339621"/>
            <a:ext cx="8519046" cy="2110278"/>
            <a:chOff x="313049" y="4339621"/>
            <a:chExt cx="8519046" cy="211027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CB4AF29-052F-1548-A1DC-C2BFA0E998E5}"/>
                </a:ext>
              </a:extLst>
            </p:cNvPr>
            <p:cNvGrpSpPr/>
            <p:nvPr/>
          </p:nvGrpSpPr>
          <p:grpSpPr>
            <a:xfrm>
              <a:off x="313049" y="4339621"/>
              <a:ext cx="8519046" cy="2110278"/>
              <a:chOff x="1905000" y="4724400"/>
              <a:chExt cx="8458200" cy="217091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3A8CA65-AFB6-7E46-9A12-45A3BD46B732}"/>
                  </a:ext>
                </a:extLst>
              </p:cNvPr>
              <p:cNvSpPr/>
              <p:nvPr/>
            </p:nvSpPr>
            <p:spPr>
              <a:xfrm>
                <a:off x="1905000" y="4724400"/>
                <a:ext cx="8458200" cy="217091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 descr="latex-image-1.pdf">
                <a:extLst>
                  <a:ext uri="{FF2B5EF4-FFF2-40B4-BE49-F238E27FC236}">
                    <a16:creationId xmlns:a16="http://schemas.microsoft.com/office/drawing/2014/main" id="{04FFA257-C713-564D-A72D-A4C0A7BF2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4776" y="4850975"/>
                <a:ext cx="1333500" cy="279400"/>
              </a:xfrm>
              <a:prstGeom prst="rect">
                <a:avLst/>
              </a:prstGeom>
            </p:spPr>
          </p:pic>
          <p:pic>
            <p:nvPicPr>
              <p:cNvPr id="54" name="Picture 53" descr="latex-image-1.pdf">
                <a:extLst>
                  <a:ext uri="{FF2B5EF4-FFF2-40B4-BE49-F238E27FC236}">
                    <a16:creationId xmlns:a16="http://schemas.microsoft.com/office/drawing/2014/main" id="{F64C77F1-E95A-4B47-AC85-6348CEA6A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6908" y="6081881"/>
                <a:ext cx="6362700" cy="33020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C75FB8-6F8C-0948-8C2B-0698D6B52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2236" y="4895926"/>
              <a:ext cx="5644694" cy="69615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9A597C-3BE5-5549-A56E-AAAD419F8495}"/>
              </a:ext>
            </a:extLst>
          </p:cNvPr>
          <p:cNvGrpSpPr/>
          <p:nvPr/>
        </p:nvGrpSpPr>
        <p:grpSpPr>
          <a:xfrm>
            <a:off x="8849899" y="4296203"/>
            <a:ext cx="3177493" cy="1942205"/>
            <a:chOff x="8849899" y="4296203"/>
            <a:chExt cx="3177493" cy="19422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DD9911-F8E6-604F-BF71-7D6ED8D4210D}"/>
                </a:ext>
              </a:extLst>
            </p:cNvPr>
            <p:cNvSpPr/>
            <p:nvPr/>
          </p:nvSpPr>
          <p:spPr>
            <a:xfrm>
              <a:off x="8903191" y="4296203"/>
              <a:ext cx="31242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dirty="0">
                  <a:latin typeface="Optima" panose="02000503060000020004" pitchFamily="2" charset="0"/>
                </a:rPr>
                <a:t>Finding the optimal set to display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EAE1364-9663-CD43-92E0-0A5903703023}"/>
                </a:ext>
              </a:extLst>
            </p:cNvPr>
            <p:cNvSpPr/>
            <p:nvPr/>
          </p:nvSpPr>
          <p:spPr>
            <a:xfrm>
              <a:off x="8849899" y="5592077"/>
              <a:ext cx="31242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dirty="0">
                  <a:latin typeface="Optima" panose="02000503060000020004" pitchFamily="2" charset="0"/>
                </a:rPr>
                <a:t>Finding the unique fixed point for f(z)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57AC657A-F437-7A42-82DD-A3902B0305A7}"/>
                </a:ext>
              </a:extLst>
            </p:cNvPr>
            <p:cNvSpPr/>
            <p:nvPr/>
          </p:nvSpPr>
          <p:spPr>
            <a:xfrm rot="5400000">
              <a:off x="10327666" y="5131657"/>
              <a:ext cx="550644" cy="27539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Picture 64" descr="latex-image-1.pdf">
            <a:extLst>
              <a:ext uri="{FF2B5EF4-FFF2-40B4-BE49-F238E27FC236}">
                <a16:creationId xmlns:a16="http://schemas.microsoft.com/office/drawing/2014/main" id="{EFA0CF14-23AE-6347-B7FD-32793AF04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73835"/>
            <a:ext cx="4141696" cy="5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3F9819A-8546-E94B-8232-617EBF08621D}"/>
              </a:ext>
            </a:extLst>
          </p:cNvPr>
          <p:cNvGrpSpPr/>
          <p:nvPr/>
        </p:nvGrpSpPr>
        <p:grpSpPr>
          <a:xfrm>
            <a:off x="53217" y="4062108"/>
            <a:ext cx="5660332" cy="2703750"/>
            <a:chOff x="-92061" y="4053562"/>
            <a:chExt cx="5660332" cy="270375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54FEC56-103C-2C4E-A987-8DDA80B8B0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2827" y="4053562"/>
              <a:ext cx="3895444" cy="27037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FA282C6-F7CA-6149-AE6B-411E94CE4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061" y="4521851"/>
              <a:ext cx="2101848" cy="23495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8F001C-D823-B542-B804-0307E0353AE0}"/>
              </a:ext>
            </a:extLst>
          </p:cNvPr>
          <p:cNvGrpSpPr/>
          <p:nvPr/>
        </p:nvGrpSpPr>
        <p:grpSpPr>
          <a:xfrm>
            <a:off x="49825" y="5121601"/>
            <a:ext cx="9291652" cy="1508711"/>
            <a:chOff x="49825" y="5121601"/>
            <a:chExt cx="9291652" cy="150871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AC167DE-3B46-0545-9FE0-B7F466336B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5657" y="5121601"/>
              <a:ext cx="7905820" cy="150871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4A7E3F-2B06-8345-923D-167BA1F7D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25" y="5435139"/>
              <a:ext cx="2101853" cy="234950"/>
            </a:xfrm>
            <a:prstGeom prst="rect">
              <a:avLst/>
            </a:prstGeom>
          </p:spPr>
        </p:pic>
      </p:grpSp>
      <p:pic>
        <p:nvPicPr>
          <p:cNvPr id="42" name="Picture 41" descr="latex-image-1.pdf">
            <a:extLst>
              <a:ext uri="{FF2B5EF4-FFF2-40B4-BE49-F238E27FC236}">
                <a16:creationId xmlns:a16="http://schemas.microsoft.com/office/drawing/2014/main" id="{2D0FE7FB-9A76-E440-8831-8D7BC600E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464" y="6630312"/>
            <a:ext cx="1143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845326" y="1320521"/>
            <a:ext cx="7649594" cy="1018379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>
            <a:cxnSpLocks/>
          </p:cNvCxnSpPr>
          <p:nvPr/>
        </p:nvCxnSpPr>
        <p:spPr>
          <a:xfrm>
            <a:off x="170916" y="2430486"/>
            <a:ext cx="11906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4AB185-4E98-F24F-906E-7909B1A6C380}"/>
              </a:ext>
            </a:extLst>
          </p:cNvPr>
          <p:cNvSpPr/>
          <p:nvPr/>
        </p:nvSpPr>
        <p:spPr>
          <a:xfrm>
            <a:off x="281085" y="2649300"/>
            <a:ext cx="7189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Let us assume there are 3 products (N = 3) and 2 display slots (|x| = 2):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99FACD-C78F-3F49-8B11-1824D0CB37CA}"/>
              </a:ext>
            </a:extLst>
          </p:cNvPr>
          <p:cNvGrpSpPr/>
          <p:nvPr/>
        </p:nvGrpSpPr>
        <p:grpSpPr>
          <a:xfrm>
            <a:off x="1435657" y="3035897"/>
            <a:ext cx="8803862" cy="3867084"/>
            <a:chOff x="607159" y="3009758"/>
            <a:chExt cx="8803862" cy="386708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2A3A07-DE1D-A64E-9150-F58D711DA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0061" y="3084669"/>
              <a:ext cx="0" cy="3582223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2B84CB-7410-3F45-83B3-579DA7C1D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6288" y="6461473"/>
              <a:ext cx="8038388" cy="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F2104B-14C7-C341-B606-824A3F980947}"/>
                </a:ext>
              </a:extLst>
            </p:cNvPr>
            <p:cNvSpPr/>
            <p:nvPr/>
          </p:nvSpPr>
          <p:spPr>
            <a:xfrm>
              <a:off x="607159" y="3009758"/>
              <a:ext cx="749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Optima" panose="02000503060000020004" pitchFamily="2" charset="0"/>
                </a:rPr>
                <a:t>Value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B60B3DB-A223-E04C-8F18-11640D792F3C}"/>
                </a:ext>
              </a:extLst>
            </p:cNvPr>
            <p:cNvSpPr/>
            <p:nvPr/>
          </p:nvSpPr>
          <p:spPr>
            <a:xfrm>
              <a:off x="9110939" y="6507510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Optima" panose="02000503060000020004" pitchFamily="2" charset="0"/>
                </a:rPr>
                <a:t>z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5F9C22-2518-4441-B2F9-D393C7A7D42D}"/>
              </a:ext>
            </a:extLst>
          </p:cNvPr>
          <p:cNvGrpSpPr/>
          <p:nvPr/>
        </p:nvGrpSpPr>
        <p:grpSpPr>
          <a:xfrm>
            <a:off x="49825" y="3496191"/>
            <a:ext cx="8087572" cy="3196840"/>
            <a:chOff x="-8899" y="3620671"/>
            <a:chExt cx="8087572" cy="319684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33A90C-220C-0248-86D2-8E6FF05D44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28886" y="3620671"/>
              <a:ext cx="6149787" cy="319684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CA17B2-F5D6-1944-A7BC-C94AD3CBD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899" y="3780337"/>
              <a:ext cx="2101847" cy="234950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F578289A-C8BB-E74F-A398-2242926B8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413" y="2484158"/>
            <a:ext cx="3583678" cy="710279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DC2F3AB3-80F2-0248-BABD-56B619EE13AE}"/>
              </a:ext>
            </a:extLst>
          </p:cNvPr>
          <p:cNvGrpSpPr/>
          <p:nvPr/>
        </p:nvGrpSpPr>
        <p:grpSpPr>
          <a:xfrm>
            <a:off x="4935022" y="3192880"/>
            <a:ext cx="1362858" cy="747910"/>
            <a:chOff x="4935022" y="3192880"/>
            <a:chExt cx="1362858" cy="74791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E019B0F-42E7-7A4D-8947-960CE0051D19}"/>
                </a:ext>
              </a:extLst>
            </p:cNvPr>
            <p:cNvSpPr/>
            <p:nvPr/>
          </p:nvSpPr>
          <p:spPr>
            <a:xfrm>
              <a:off x="5095243" y="319288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Optima" panose="02000503060000020004" pitchFamily="2" charset="0"/>
                </a:rPr>
                <a:t>Region 2</a:t>
              </a:r>
              <a:endParaRPr lang="en-US" dirty="0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D8A9B77-C53F-1D43-922F-D66F379C0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35022" y="3704911"/>
              <a:ext cx="1362858" cy="235879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0ABADAD-3D84-7F4E-9491-07731F3E076B}"/>
              </a:ext>
            </a:extLst>
          </p:cNvPr>
          <p:cNvGrpSpPr/>
          <p:nvPr/>
        </p:nvGrpSpPr>
        <p:grpSpPr>
          <a:xfrm>
            <a:off x="3978365" y="3435860"/>
            <a:ext cx="3442987" cy="3067450"/>
            <a:chOff x="3978365" y="3435860"/>
            <a:chExt cx="3442987" cy="306745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63C9330-84EF-F04C-9783-AA7CD43AAC37}"/>
                </a:ext>
              </a:extLst>
            </p:cNvPr>
            <p:cNvGrpSpPr/>
            <p:nvPr/>
          </p:nvGrpSpPr>
          <p:grpSpPr>
            <a:xfrm>
              <a:off x="7175036" y="3435860"/>
              <a:ext cx="246316" cy="3067450"/>
              <a:chOff x="3993742" y="3435860"/>
              <a:chExt cx="246316" cy="306745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C8AD20B-C450-654E-A62A-EEB0B589CC9C}"/>
                  </a:ext>
                </a:extLst>
              </p:cNvPr>
              <p:cNvSpPr/>
              <p:nvPr/>
            </p:nvSpPr>
            <p:spPr>
              <a:xfrm>
                <a:off x="3993742" y="6070041"/>
                <a:ext cx="246316" cy="27274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89E64CF-79A7-B440-9B55-8B510F9C9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78" y="3435860"/>
                <a:ext cx="31422" cy="306745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FDCDB09-0F77-6547-BB20-E4DFC701A844}"/>
                </a:ext>
              </a:extLst>
            </p:cNvPr>
            <p:cNvGrpSpPr/>
            <p:nvPr/>
          </p:nvGrpSpPr>
          <p:grpSpPr>
            <a:xfrm>
              <a:off x="3978365" y="3435860"/>
              <a:ext cx="246316" cy="3067450"/>
              <a:chOff x="3978365" y="3435860"/>
              <a:chExt cx="246316" cy="306745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6CB0517-CD3F-4A4D-A076-E49BCFDCD514}"/>
                  </a:ext>
                </a:extLst>
              </p:cNvPr>
              <p:cNvSpPr/>
              <p:nvPr/>
            </p:nvSpPr>
            <p:spPr>
              <a:xfrm>
                <a:off x="3978365" y="5484632"/>
                <a:ext cx="246316" cy="27274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114ED9F-F6DF-BF41-BA20-C1BE23ECF8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5478" y="3435860"/>
                <a:ext cx="31422" cy="306745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AA588EC-7584-1449-BFC7-EBB33EA07DA3}"/>
              </a:ext>
            </a:extLst>
          </p:cNvPr>
          <p:cNvGrpSpPr/>
          <p:nvPr/>
        </p:nvGrpSpPr>
        <p:grpSpPr>
          <a:xfrm>
            <a:off x="2512869" y="3194437"/>
            <a:ext cx="1362854" cy="772978"/>
            <a:chOff x="2512869" y="3194437"/>
            <a:chExt cx="1362854" cy="77297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C69C25B-1792-BA4F-ABED-EA8158331804}"/>
                </a:ext>
              </a:extLst>
            </p:cNvPr>
            <p:cNvSpPr/>
            <p:nvPr/>
          </p:nvSpPr>
          <p:spPr>
            <a:xfrm>
              <a:off x="2647437" y="319443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Optima" panose="02000503060000020004" pitchFamily="2" charset="0"/>
                </a:rPr>
                <a:t>Region 1</a:t>
              </a:r>
              <a:endParaRPr lang="en-US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6D05F89-B56A-4443-BDD7-924608AB8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12869" y="3731536"/>
              <a:ext cx="1362854" cy="235879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8667E67-0B90-E440-82A2-029A5B5FB473}"/>
              </a:ext>
            </a:extLst>
          </p:cNvPr>
          <p:cNvGrpSpPr/>
          <p:nvPr/>
        </p:nvGrpSpPr>
        <p:grpSpPr>
          <a:xfrm>
            <a:off x="7750279" y="3192880"/>
            <a:ext cx="1362854" cy="696173"/>
            <a:chOff x="7750279" y="3192880"/>
            <a:chExt cx="1362854" cy="69617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93A693B-2BCF-3945-9BF3-B4B0A2D1F62E}"/>
                </a:ext>
              </a:extLst>
            </p:cNvPr>
            <p:cNvSpPr/>
            <p:nvPr/>
          </p:nvSpPr>
          <p:spPr>
            <a:xfrm>
              <a:off x="7833584" y="319288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Optima" panose="02000503060000020004" pitchFamily="2" charset="0"/>
                </a:rPr>
                <a:t>Region 3</a:t>
              </a:r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49715EE-03FD-B542-8AEF-8F71CB077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50279" y="3653174"/>
              <a:ext cx="1362854" cy="235879"/>
            </a:xfrm>
            <a:prstGeom prst="rect">
              <a:avLst/>
            </a:prstGeom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1E957A1F-E749-6D46-A0DD-CB897D0E8F35}"/>
              </a:ext>
            </a:extLst>
          </p:cNvPr>
          <p:cNvSpPr/>
          <p:nvPr/>
        </p:nvSpPr>
        <p:spPr>
          <a:xfrm>
            <a:off x="8084657" y="4425428"/>
            <a:ext cx="396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How many possible regions are there?</a:t>
            </a:r>
          </a:p>
        </p:txBody>
      </p:sp>
    </p:spTree>
    <p:extLst>
      <p:ext uri="{BB962C8B-B14F-4D97-AF65-F5344CB8AC3E}">
        <p14:creationId xmlns:p14="http://schemas.microsoft.com/office/powerpoint/2010/main" val="25317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latex-image-1.pdf">
            <a:extLst>
              <a:ext uri="{FF2B5EF4-FFF2-40B4-BE49-F238E27FC236}">
                <a16:creationId xmlns:a16="http://schemas.microsoft.com/office/drawing/2014/main" id="{2D0FE7FB-9A76-E440-8831-8D7BC600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464" y="6630312"/>
            <a:ext cx="1143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845326" y="1320521"/>
            <a:ext cx="7649594" cy="1018379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>
            <a:cxnSpLocks/>
          </p:cNvCxnSpPr>
          <p:nvPr/>
        </p:nvCxnSpPr>
        <p:spPr>
          <a:xfrm>
            <a:off x="170916" y="2430486"/>
            <a:ext cx="11906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4AB185-4E98-F24F-906E-7909B1A6C380}"/>
              </a:ext>
            </a:extLst>
          </p:cNvPr>
          <p:cNvSpPr/>
          <p:nvPr/>
        </p:nvSpPr>
        <p:spPr>
          <a:xfrm>
            <a:off x="281085" y="2649300"/>
            <a:ext cx="7189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Let us assume there are 3 products (N = 3) and 2 display slots (|x| = 2):</a:t>
            </a:r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578289A-C8BB-E74F-A398-2242926B8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413" y="2484158"/>
            <a:ext cx="3583678" cy="7102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9A6C3D-284C-7542-9005-79857A94573C}"/>
              </a:ext>
            </a:extLst>
          </p:cNvPr>
          <p:cNvGrpSpPr/>
          <p:nvPr/>
        </p:nvGrpSpPr>
        <p:grpSpPr>
          <a:xfrm>
            <a:off x="104826" y="3187986"/>
            <a:ext cx="5739083" cy="3460749"/>
            <a:chOff x="49825" y="2933802"/>
            <a:chExt cx="10189694" cy="396917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F9819A-8546-E94B-8232-617EBF08621D}"/>
                </a:ext>
              </a:extLst>
            </p:cNvPr>
            <p:cNvGrpSpPr/>
            <p:nvPr/>
          </p:nvGrpSpPr>
          <p:grpSpPr>
            <a:xfrm>
              <a:off x="53217" y="4062108"/>
              <a:ext cx="5660332" cy="2703750"/>
              <a:chOff x="-92061" y="4053562"/>
              <a:chExt cx="5660332" cy="270375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54FEC56-103C-2C4E-A987-8DDA80B8B0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72827" y="4053562"/>
                <a:ext cx="3895444" cy="27037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FA282C6-F7CA-6149-AE6B-411E94CE4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2061" y="4521851"/>
                <a:ext cx="2101848" cy="234950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18F001C-D823-B542-B804-0307E0353AE0}"/>
                </a:ext>
              </a:extLst>
            </p:cNvPr>
            <p:cNvGrpSpPr/>
            <p:nvPr/>
          </p:nvGrpSpPr>
          <p:grpSpPr>
            <a:xfrm>
              <a:off x="49825" y="5121601"/>
              <a:ext cx="9291652" cy="1508711"/>
              <a:chOff x="49825" y="5121601"/>
              <a:chExt cx="9291652" cy="150871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AC167DE-3B46-0545-9FE0-B7F466336B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35657" y="5121601"/>
                <a:ext cx="7905820" cy="1508711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74A7E3F-2B06-8345-923D-167BA1F7D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25" y="5435139"/>
                <a:ext cx="2101853" cy="23495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E99FACD-C78F-3F49-8B11-1824D0CB37CA}"/>
                </a:ext>
              </a:extLst>
            </p:cNvPr>
            <p:cNvGrpSpPr/>
            <p:nvPr/>
          </p:nvGrpSpPr>
          <p:grpSpPr>
            <a:xfrm>
              <a:off x="825316" y="2933802"/>
              <a:ext cx="9414203" cy="3969179"/>
              <a:chOff x="-3182" y="2907663"/>
              <a:chExt cx="9414203" cy="396917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A2A3A07-DE1D-A64E-9150-F58D711DA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0061" y="3084669"/>
                <a:ext cx="0" cy="3582223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B2B84CB-7410-3F45-83B3-579DA7C1D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6288" y="6461473"/>
                <a:ext cx="8038388" cy="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F2104B-14C7-C341-B606-824A3F980947}"/>
                  </a:ext>
                </a:extLst>
              </p:cNvPr>
              <p:cNvSpPr/>
              <p:nvPr/>
            </p:nvSpPr>
            <p:spPr>
              <a:xfrm>
                <a:off x="-3182" y="2907663"/>
                <a:ext cx="749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Optima" panose="02000503060000020004" pitchFamily="2" charset="0"/>
                  </a:rPr>
                  <a:t>Value</a:t>
                </a:r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B60B3DB-A223-E04C-8F18-11640D792F3C}"/>
                  </a:ext>
                </a:extLst>
              </p:cNvPr>
              <p:cNvSpPr/>
              <p:nvPr/>
            </p:nvSpPr>
            <p:spPr>
              <a:xfrm>
                <a:off x="9110939" y="6507510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Optima" panose="02000503060000020004" pitchFamily="2" charset="0"/>
                  </a:rPr>
                  <a:t>z</a:t>
                </a:r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5F9C22-2518-4441-B2F9-D393C7A7D42D}"/>
                </a:ext>
              </a:extLst>
            </p:cNvPr>
            <p:cNvGrpSpPr/>
            <p:nvPr/>
          </p:nvGrpSpPr>
          <p:grpSpPr>
            <a:xfrm>
              <a:off x="49825" y="3496191"/>
              <a:ext cx="8087572" cy="3196840"/>
              <a:chOff x="-8899" y="3620671"/>
              <a:chExt cx="8087572" cy="319684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A33A90C-220C-0248-86D2-8E6FF05D44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28886" y="3620671"/>
                <a:ext cx="6149787" cy="31968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3CA17B2-F5D6-1944-A7BC-C94AD3CBD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899" y="3780337"/>
                <a:ext cx="2101847" cy="234950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ABADAD-3D84-7F4E-9491-07731F3E076B}"/>
                </a:ext>
              </a:extLst>
            </p:cNvPr>
            <p:cNvGrpSpPr/>
            <p:nvPr/>
          </p:nvGrpSpPr>
          <p:grpSpPr>
            <a:xfrm>
              <a:off x="3978365" y="3435860"/>
              <a:ext cx="3442987" cy="3067450"/>
              <a:chOff x="3978365" y="3435860"/>
              <a:chExt cx="3442987" cy="306745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63C9330-84EF-F04C-9783-AA7CD43AAC37}"/>
                  </a:ext>
                </a:extLst>
              </p:cNvPr>
              <p:cNvGrpSpPr/>
              <p:nvPr/>
            </p:nvGrpSpPr>
            <p:grpSpPr>
              <a:xfrm>
                <a:off x="7175036" y="3435860"/>
                <a:ext cx="246316" cy="3067450"/>
                <a:chOff x="3993742" y="3435860"/>
                <a:chExt cx="246316" cy="3067450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CC8AD20B-C450-654E-A62A-EEB0B589CC9C}"/>
                    </a:ext>
                  </a:extLst>
                </p:cNvPr>
                <p:cNvSpPr/>
                <p:nvPr/>
              </p:nvSpPr>
              <p:spPr>
                <a:xfrm>
                  <a:off x="3993742" y="6070041"/>
                  <a:ext cx="246316" cy="27274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89E64CF-79A7-B440-9B55-8B510F9C9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85478" y="3435860"/>
                  <a:ext cx="31422" cy="30674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FDCDB09-0F77-6547-BB20-E4DFC701A844}"/>
                  </a:ext>
                </a:extLst>
              </p:cNvPr>
              <p:cNvGrpSpPr/>
              <p:nvPr/>
            </p:nvGrpSpPr>
            <p:grpSpPr>
              <a:xfrm>
                <a:off x="3978365" y="3435860"/>
                <a:ext cx="246316" cy="3067450"/>
                <a:chOff x="3978365" y="3435860"/>
                <a:chExt cx="246316" cy="306745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6CB0517-CD3F-4A4D-A076-E49BCFDCD514}"/>
                    </a:ext>
                  </a:extLst>
                </p:cNvPr>
                <p:cNvSpPr/>
                <p:nvPr/>
              </p:nvSpPr>
              <p:spPr>
                <a:xfrm>
                  <a:off x="3978365" y="5484632"/>
                  <a:ext cx="246316" cy="27274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114ED9F-F6DF-BF41-BA20-C1BE23ECF8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85478" y="3435860"/>
                  <a:ext cx="31422" cy="30674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C12B387-7714-E94D-804C-3004DE4C9EED}"/>
              </a:ext>
            </a:extLst>
          </p:cNvPr>
          <p:cNvSpPr/>
          <p:nvPr/>
        </p:nvSpPr>
        <p:spPr>
          <a:xfrm>
            <a:off x="6118644" y="3342319"/>
            <a:ext cx="4597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Optima" panose="02000503060000020004" pitchFamily="2" charset="0"/>
              </a:rPr>
              <a:t>Simple Algorithm (Sorting):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Find all intersections.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Sort all intersection points.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Going through all intersection regions to find the optimal z and ordering (i.e., assortment).</a:t>
            </a:r>
          </a:p>
        </p:txBody>
      </p:sp>
    </p:spTree>
    <p:extLst>
      <p:ext uri="{BB962C8B-B14F-4D97-AF65-F5344CB8AC3E}">
        <p14:creationId xmlns:p14="http://schemas.microsoft.com/office/powerpoint/2010/main" val="2155902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latex-image-1.pdf">
            <a:extLst>
              <a:ext uri="{FF2B5EF4-FFF2-40B4-BE49-F238E27FC236}">
                <a16:creationId xmlns:a16="http://schemas.microsoft.com/office/drawing/2014/main" id="{2D0FE7FB-9A76-E440-8831-8D7BC600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464" y="6630312"/>
            <a:ext cx="1143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845326" y="1320521"/>
            <a:ext cx="7649594" cy="1018379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>
            <a:cxnSpLocks/>
          </p:cNvCxnSpPr>
          <p:nvPr/>
        </p:nvCxnSpPr>
        <p:spPr>
          <a:xfrm>
            <a:off x="170916" y="2430486"/>
            <a:ext cx="119061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4AB185-4E98-F24F-906E-7909B1A6C380}"/>
              </a:ext>
            </a:extLst>
          </p:cNvPr>
          <p:cNvSpPr/>
          <p:nvPr/>
        </p:nvSpPr>
        <p:spPr>
          <a:xfrm>
            <a:off x="281085" y="2649300"/>
            <a:ext cx="7189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Let us assume there are 3 products (N = 3) and 2 display slots (|x| = 2):</a:t>
            </a:r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578289A-C8BB-E74F-A398-2242926B8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413" y="2484158"/>
            <a:ext cx="3583678" cy="7102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9A6C3D-284C-7542-9005-79857A94573C}"/>
              </a:ext>
            </a:extLst>
          </p:cNvPr>
          <p:cNvGrpSpPr/>
          <p:nvPr/>
        </p:nvGrpSpPr>
        <p:grpSpPr>
          <a:xfrm>
            <a:off x="104826" y="3187986"/>
            <a:ext cx="5739083" cy="3460749"/>
            <a:chOff x="49825" y="2933802"/>
            <a:chExt cx="10189694" cy="396917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F9819A-8546-E94B-8232-617EBF08621D}"/>
                </a:ext>
              </a:extLst>
            </p:cNvPr>
            <p:cNvGrpSpPr/>
            <p:nvPr/>
          </p:nvGrpSpPr>
          <p:grpSpPr>
            <a:xfrm>
              <a:off x="53217" y="4062108"/>
              <a:ext cx="5660332" cy="2703750"/>
              <a:chOff x="-92061" y="4053562"/>
              <a:chExt cx="5660332" cy="270375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54FEC56-103C-2C4E-A987-8DDA80B8B0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72827" y="4053562"/>
                <a:ext cx="3895444" cy="27037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FA282C6-F7CA-6149-AE6B-411E94CE4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2061" y="4521851"/>
                <a:ext cx="2101848" cy="234950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18F001C-D823-B542-B804-0307E0353AE0}"/>
                </a:ext>
              </a:extLst>
            </p:cNvPr>
            <p:cNvGrpSpPr/>
            <p:nvPr/>
          </p:nvGrpSpPr>
          <p:grpSpPr>
            <a:xfrm>
              <a:off x="49825" y="5121601"/>
              <a:ext cx="9291652" cy="1508711"/>
              <a:chOff x="49825" y="5121601"/>
              <a:chExt cx="9291652" cy="150871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AC167DE-3B46-0545-9FE0-B7F466336B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35657" y="5121601"/>
                <a:ext cx="7905820" cy="1508711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74A7E3F-2B06-8345-923D-167BA1F7D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25" y="5435139"/>
                <a:ext cx="2101853" cy="23495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E99FACD-C78F-3F49-8B11-1824D0CB37CA}"/>
                </a:ext>
              </a:extLst>
            </p:cNvPr>
            <p:cNvGrpSpPr/>
            <p:nvPr/>
          </p:nvGrpSpPr>
          <p:grpSpPr>
            <a:xfrm>
              <a:off x="825316" y="2933802"/>
              <a:ext cx="9414203" cy="3969179"/>
              <a:chOff x="-3182" y="2907663"/>
              <a:chExt cx="9414203" cy="396917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A2A3A07-DE1D-A64E-9150-F58D711DA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0061" y="3084669"/>
                <a:ext cx="0" cy="3582223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B2B84CB-7410-3F45-83B3-579DA7C1D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6288" y="6461473"/>
                <a:ext cx="8038388" cy="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F2104B-14C7-C341-B606-824A3F980947}"/>
                  </a:ext>
                </a:extLst>
              </p:cNvPr>
              <p:cNvSpPr/>
              <p:nvPr/>
            </p:nvSpPr>
            <p:spPr>
              <a:xfrm>
                <a:off x="-3182" y="2907663"/>
                <a:ext cx="749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Optima" panose="02000503060000020004" pitchFamily="2" charset="0"/>
                  </a:rPr>
                  <a:t>Value</a:t>
                </a:r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B60B3DB-A223-E04C-8F18-11640D792F3C}"/>
                  </a:ext>
                </a:extLst>
              </p:cNvPr>
              <p:cNvSpPr/>
              <p:nvPr/>
            </p:nvSpPr>
            <p:spPr>
              <a:xfrm>
                <a:off x="9110939" y="6507510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Optima" panose="02000503060000020004" pitchFamily="2" charset="0"/>
                  </a:rPr>
                  <a:t>z</a:t>
                </a:r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5F9C22-2518-4441-B2F9-D393C7A7D42D}"/>
                </a:ext>
              </a:extLst>
            </p:cNvPr>
            <p:cNvGrpSpPr/>
            <p:nvPr/>
          </p:nvGrpSpPr>
          <p:grpSpPr>
            <a:xfrm>
              <a:off x="49825" y="3496191"/>
              <a:ext cx="8087572" cy="3196840"/>
              <a:chOff x="-8899" y="3620671"/>
              <a:chExt cx="8087572" cy="319684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A33A90C-220C-0248-86D2-8E6FF05D44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28886" y="3620671"/>
                <a:ext cx="6149787" cy="31968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3CA17B2-F5D6-1944-A7BC-C94AD3CBD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899" y="3780337"/>
                <a:ext cx="2101847" cy="234950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ABADAD-3D84-7F4E-9491-07731F3E076B}"/>
                </a:ext>
              </a:extLst>
            </p:cNvPr>
            <p:cNvGrpSpPr/>
            <p:nvPr/>
          </p:nvGrpSpPr>
          <p:grpSpPr>
            <a:xfrm>
              <a:off x="3978365" y="3435860"/>
              <a:ext cx="3442987" cy="3067450"/>
              <a:chOff x="3978365" y="3435860"/>
              <a:chExt cx="3442987" cy="306745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63C9330-84EF-F04C-9783-AA7CD43AAC37}"/>
                  </a:ext>
                </a:extLst>
              </p:cNvPr>
              <p:cNvGrpSpPr/>
              <p:nvPr/>
            </p:nvGrpSpPr>
            <p:grpSpPr>
              <a:xfrm>
                <a:off x="7175036" y="3435860"/>
                <a:ext cx="246316" cy="3067450"/>
                <a:chOff x="3993742" y="3435860"/>
                <a:chExt cx="246316" cy="3067450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CC8AD20B-C450-654E-A62A-EEB0B589CC9C}"/>
                    </a:ext>
                  </a:extLst>
                </p:cNvPr>
                <p:cNvSpPr/>
                <p:nvPr/>
              </p:nvSpPr>
              <p:spPr>
                <a:xfrm>
                  <a:off x="3993742" y="6070041"/>
                  <a:ext cx="246316" cy="27274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189E64CF-79A7-B440-9B55-8B510F9C9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85478" y="3435860"/>
                  <a:ext cx="31422" cy="30674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FDCDB09-0F77-6547-BB20-E4DFC701A844}"/>
                  </a:ext>
                </a:extLst>
              </p:cNvPr>
              <p:cNvGrpSpPr/>
              <p:nvPr/>
            </p:nvGrpSpPr>
            <p:grpSpPr>
              <a:xfrm>
                <a:off x="3978365" y="3435860"/>
                <a:ext cx="246316" cy="3067450"/>
                <a:chOff x="3978365" y="3435860"/>
                <a:chExt cx="246316" cy="306745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6CB0517-CD3F-4A4D-A076-E49BCFDCD514}"/>
                    </a:ext>
                  </a:extLst>
                </p:cNvPr>
                <p:cNvSpPr/>
                <p:nvPr/>
              </p:nvSpPr>
              <p:spPr>
                <a:xfrm>
                  <a:off x="3978365" y="5484632"/>
                  <a:ext cx="246316" cy="27274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114ED9F-F6DF-BF41-BA20-C1BE23ECF8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85478" y="3435860"/>
                  <a:ext cx="31422" cy="30674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F3618E0-3006-344C-9F7C-5234B087400C}"/>
              </a:ext>
            </a:extLst>
          </p:cNvPr>
          <p:cNvSpPr/>
          <p:nvPr/>
        </p:nvSpPr>
        <p:spPr>
          <a:xfrm>
            <a:off x="5838710" y="3248108"/>
            <a:ext cx="63590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Optima" panose="02000503060000020004" pitchFamily="2" charset="0"/>
              </a:rPr>
              <a:t>Our Algorithm (Bisection):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Initialize min = 0 and max = inf.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Find all intersections between (min, max).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(Terminal Condition) If we have 2 or 1 intersections, solve the optimal ordering between these intersections, and terminate. 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Find the median of all intersections at z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(Repeat Condition) Find the optimal ordering at z. If f(z) &gt; z, set min = z. Otherwise, set max = z.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Repeat from Step 2.</a:t>
            </a:r>
          </a:p>
        </p:txBody>
      </p:sp>
    </p:spTree>
    <p:extLst>
      <p:ext uri="{BB962C8B-B14F-4D97-AF65-F5344CB8AC3E}">
        <p14:creationId xmlns:p14="http://schemas.microsoft.com/office/powerpoint/2010/main" val="675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Taking Assortment Optimization from Theory to Practice: Evidence from Large Field Experiments on Alibaba</a:t>
            </a:r>
            <a:endParaRPr lang="en-US" sz="4000" dirty="0">
              <a:latin typeface="Optima" panose="02000503060000020004" pitchFamily="2" charset="0"/>
              <a:ea typeface="Optima" charset="0"/>
              <a:cs typeface="Optim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559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Dennis J. Zhang</a:t>
            </a:r>
          </a:p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Washington University in St. Louis </a:t>
            </a:r>
          </a:p>
          <a:p>
            <a:endParaRPr lang="en-US" b="1" dirty="0">
              <a:latin typeface="Optima" charset="0"/>
              <a:ea typeface="Optima" charset="0"/>
              <a:cs typeface="Optima" charset="0"/>
            </a:endParaRPr>
          </a:p>
          <a:p>
            <a:endParaRPr lang="en-US" b="1" dirty="0">
              <a:latin typeface="Optima" charset="0"/>
              <a:ea typeface="Optima" charset="0"/>
              <a:cs typeface="Optima" charset="0"/>
            </a:endParaRPr>
          </a:p>
          <a:p>
            <a:pPr algn="r"/>
            <a:r>
              <a:rPr lang="en-US" dirty="0">
                <a:latin typeface="Optima" charset="0"/>
                <a:ea typeface="Optima" charset="0"/>
                <a:cs typeface="Optima" charset="0"/>
              </a:rPr>
              <a:t>	</a:t>
            </a:r>
          </a:p>
          <a:p>
            <a:pPr algn="r"/>
            <a:endParaRPr lang="en-US" altLang="zh-CN" dirty="0">
              <a:latin typeface="Optima" charset="0"/>
              <a:ea typeface="Optima" charset="0"/>
              <a:cs typeface="Optima" charset="0"/>
            </a:endParaRPr>
          </a:p>
          <a:p>
            <a:pPr algn="r"/>
            <a:endParaRPr lang="en-US" altLang="zh-CN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altLang="zh-CN" dirty="0">
                <a:latin typeface="Optima" charset="0"/>
                <a:ea typeface="Optima" charset="0"/>
                <a:cs typeface="Optima" charset="0"/>
              </a:rPr>
              <a:t>Georgia</a:t>
            </a:r>
            <a:r>
              <a:rPr lang="zh-CN" altLang="en-US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altLang="zh-CN" dirty="0">
                <a:latin typeface="Optima" charset="0"/>
                <a:ea typeface="Optima" charset="0"/>
                <a:cs typeface="Optima" charset="0"/>
              </a:rPr>
              <a:t>Tech</a:t>
            </a:r>
            <a:r>
              <a:rPr lang="zh-CN" altLang="en-US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altLang="zh-CN" dirty="0" err="1">
                <a:latin typeface="Optima" charset="0"/>
                <a:ea typeface="Optima" charset="0"/>
                <a:cs typeface="Optima" charset="0"/>
              </a:rPr>
              <a:t>Scheller</a:t>
            </a:r>
            <a:r>
              <a:rPr lang="zh-CN" altLang="en-US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altLang="zh-CN" dirty="0">
                <a:latin typeface="Optima" charset="0"/>
                <a:ea typeface="Optima" charset="0"/>
                <a:cs typeface="Optima" charset="0"/>
              </a:rPr>
              <a:t>College</a:t>
            </a:r>
            <a:r>
              <a:rPr lang="zh-CN" altLang="en-US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altLang="zh-CN" dirty="0">
                <a:latin typeface="Optima" charset="0"/>
                <a:ea typeface="Optima" charset="0"/>
                <a:cs typeface="Optima" charset="0"/>
              </a:rPr>
              <a:t>of</a:t>
            </a:r>
            <a:r>
              <a:rPr lang="zh-CN" altLang="en-US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altLang="zh-CN" dirty="0">
                <a:latin typeface="Optima" charset="0"/>
                <a:ea typeface="Optima" charset="0"/>
                <a:cs typeface="Optima" charset="0"/>
              </a:rPr>
              <a:t>Business,</a:t>
            </a:r>
            <a:r>
              <a:rPr lang="zh-CN" altLang="en-US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altLang="zh-CN" dirty="0">
                <a:latin typeface="Optima" charset="0"/>
                <a:ea typeface="Optima" charset="0"/>
                <a:cs typeface="Optima" charset="0"/>
              </a:rPr>
              <a:t>October</a:t>
            </a:r>
            <a:r>
              <a:rPr lang="zh-CN" altLang="en-US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altLang="zh-CN" dirty="0">
                <a:latin typeface="Optima" charset="0"/>
                <a:ea typeface="Optima" charset="0"/>
                <a:cs typeface="Optima" charset="0"/>
              </a:rPr>
              <a:t>2018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E0E4BA-09C0-504A-933B-0D504661BB96}"/>
              </a:ext>
            </a:extLst>
          </p:cNvPr>
          <p:cNvGrpSpPr/>
          <p:nvPr/>
        </p:nvGrpSpPr>
        <p:grpSpPr>
          <a:xfrm>
            <a:off x="0" y="3388728"/>
            <a:ext cx="4886325" cy="2672288"/>
            <a:chOff x="0" y="3388728"/>
            <a:chExt cx="4886325" cy="2672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7A5111-E84C-5540-8DCB-B4C966904A56}"/>
                </a:ext>
              </a:extLst>
            </p:cNvPr>
            <p:cNvSpPr/>
            <p:nvPr/>
          </p:nvSpPr>
          <p:spPr>
            <a:xfrm>
              <a:off x="0" y="5230019"/>
              <a:ext cx="48863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Optima" charset="0"/>
                  <a:ea typeface="Optima" charset="0"/>
                  <a:cs typeface="Optima" charset="0"/>
                </a:rPr>
                <a:t>Jake Feldman</a:t>
              </a:r>
              <a:endParaRPr lang="en-US" altLang="zh-CN" sz="2400" dirty="0">
                <a:latin typeface="Optima" charset="0"/>
                <a:ea typeface="Optima" charset="0"/>
                <a:cs typeface="Optima" charset="0"/>
              </a:endParaRPr>
            </a:p>
            <a:p>
              <a:pPr algn="ctr"/>
              <a:r>
                <a:rPr lang="en-US" sz="2400" dirty="0">
                  <a:latin typeface="Optima" charset="0"/>
                  <a:ea typeface="Optima" charset="0"/>
                  <a:cs typeface="Optima" charset="0"/>
                </a:rPr>
                <a:t>Washington University in St. Louis </a:t>
              </a:r>
              <a:endParaRPr lang="en-US" sz="24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D3BDBA-0FCD-844F-A223-024A9CBA4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7002" y="3388728"/>
              <a:ext cx="950661" cy="174921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4E6826-EF4B-944D-9954-4254CC3FBFA8}"/>
              </a:ext>
            </a:extLst>
          </p:cNvPr>
          <p:cNvGrpSpPr/>
          <p:nvPr/>
        </p:nvGrpSpPr>
        <p:grpSpPr>
          <a:xfrm>
            <a:off x="7631422" y="3725087"/>
            <a:ext cx="4886325" cy="2361802"/>
            <a:chOff x="7698329" y="3699213"/>
            <a:chExt cx="4886325" cy="23618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C9263A-2948-2540-B909-1FFFEAD8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4858" y="3699213"/>
              <a:ext cx="2153269" cy="143873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3873F4-205C-7C4F-B534-268992CAF405}"/>
                </a:ext>
              </a:extLst>
            </p:cNvPr>
            <p:cNvSpPr/>
            <p:nvPr/>
          </p:nvSpPr>
          <p:spPr>
            <a:xfrm>
              <a:off x="7698329" y="5230018"/>
              <a:ext cx="48863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Optima" charset="0"/>
                  <a:ea typeface="Optima" charset="0"/>
                  <a:cs typeface="Optima" charset="0"/>
                </a:rPr>
                <a:t>The</a:t>
              </a:r>
              <a:r>
                <a:rPr lang="zh-CN" altLang="en-US" sz="2400" dirty="0">
                  <a:latin typeface="Optima" charset="0"/>
                  <a:ea typeface="Optima" charset="0"/>
                  <a:cs typeface="Optima" charset="0"/>
                </a:rPr>
                <a:t> </a:t>
              </a:r>
              <a:r>
                <a:rPr lang="en-US" altLang="zh-CN" sz="2400" dirty="0">
                  <a:latin typeface="Optima" charset="0"/>
                  <a:ea typeface="Optima" charset="0"/>
                  <a:cs typeface="Optima" charset="0"/>
                </a:rPr>
                <a:t>engineering</a:t>
              </a:r>
              <a:r>
                <a:rPr lang="zh-CN" altLang="en-US" sz="2400" dirty="0">
                  <a:latin typeface="Optima" charset="0"/>
                  <a:ea typeface="Optima" charset="0"/>
                  <a:cs typeface="Optima" charset="0"/>
                </a:rPr>
                <a:t> </a:t>
              </a:r>
              <a:r>
                <a:rPr lang="en-US" altLang="zh-CN" sz="2400" dirty="0">
                  <a:latin typeface="Optima" charset="0"/>
                  <a:ea typeface="Optima" charset="0"/>
                  <a:cs typeface="Optima" charset="0"/>
                </a:rPr>
                <a:t>team</a:t>
              </a:r>
              <a:r>
                <a:rPr lang="zh-CN" altLang="en-US" sz="2400" dirty="0">
                  <a:latin typeface="Optima" charset="0"/>
                  <a:ea typeface="Optima" charset="0"/>
                  <a:cs typeface="Optima" charset="0"/>
                </a:rPr>
                <a:t> </a:t>
              </a:r>
              <a:r>
                <a:rPr lang="en-US" altLang="zh-CN" sz="2400" dirty="0">
                  <a:latin typeface="Optima" charset="0"/>
                  <a:ea typeface="Optima" charset="0"/>
                  <a:cs typeface="Optima" charset="0"/>
                </a:rPr>
                <a:t>at</a:t>
              </a:r>
              <a:r>
                <a:rPr lang="zh-CN" altLang="en-US" sz="2400" dirty="0">
                  <a:latin typeface="Optima" charset="0"/>
                  <a:ea typeface="Optima" charset="0"/>
                  <a:cs typeface="Optima" charset="0"/>
                </a:rPr>
                <a:t> </a:t>
              </a:r>
              <a:endParaRPr lang="en-US" altLang="zh-CN" sz="2400" dirty="0">
                <a:latin typeface="Optima" charset="0"/>
                <a:ea typeface="Optima" charset="0"/>
                <a:cs typeface="Optima" charset="0"/>
              </a:endParaRPr>
            </a:p>
            <a:p>
              <a:pPr algn="ctr"/>
              <a:r>
                <a:rPr lang="en-US" altLang="zh-CN" sz="2400" dirty="0">
                  <a:latin typeface="Optima" charset="0"/>
                  <a:ea typeface="Optima" charset="0"/>
                  <a:cs typeface="Optima" charset="0"/>
                </a:rPr>
                <a:t>Alibaba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70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862E-CEDB-6148-9C86-DC449978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MNL-based Approach –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ACD7-117B-444B-9BA0-30D63356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7" y="1685098"/>
            <a:ext cx="4184374" cy="4351338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Optima" panose="02000503060000020004" pitchFamily="2" charset="0"/>
              </a:rPr>
              <a:t>Pros:</a:t>
            </a:r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Incorporate substitution behaviors </a:t>
            </a:r>
          </a:p>
          <a:p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Grounded in economics theory to reduce search space</a:t>
            </a:r>
          </a:p>
          <a:p>
            <a:pPr marL="0" indent="0">
              <a:buNone/>
            </a:pPr>
            <a:endParaRPr lang="en-US" sz="2400" dirty="0">
              <a:latin typeface="Optima" panose="02000503060000020004" pitchFamily="2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0DAC0A-853E-A04E-AA49-3CBAEEADD90F}"/>
              </a:ext>
            </a:extLst>
          </p:cNvPr>
          <p:cNvSpPr txBox="1">
            <a:spLocks/>
          </p:cNvSpPr>
          <p:nvPr/>
        </p:nvSpPr>
        <p:spPr>
          <a:xfrm>
            <a:off x="7169426" y="1778519"/>
            <a:ext cx="4184374" cy="2716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>
                <a:latin typeface="Optima" panose="02000503060000020004" pitchFamily="2" charset="0"/>
              </a:rPr>
              <a:t>Cons:</a:t>
            </a:r>
            <a:endParaRPr lang="en-US" sz="2400" u="sng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Harder to interpret the click behavior</a:t>
            </a:r>
          </a:p>
          <a:p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The estimation has rigid functional form and is difficult to scale (less a problem under MNL)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F7482C5-99A2-2E4A-80A2-7084361D2B50}"/>
              </a:ext>
            </a:extLst>
          </p:cNvPr>
          <p:cNvSpPr txBox="1">
            <a:spLocks/>
          </p:cNvSpPr>
          <p:nvPr/>
        </p:nvSpPr>
        <p:spPr>
          <a:xfrm>
            <a:off x="838200" y="4811337"/>
            <a:ext cx="11155018" cy="194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Optima" panose="02000503060000020004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4223F7-9C10-984D-9C64-F2DF78903325}"/>
              </a:ext>
            </a:extLst>
          </p:cNvPr>
          <p:cNvCxnSpPr>
            <a:cxnSpLocks/>
          </p:cNvCxnSpPr>
          <p:nvPr/>
        </p:nvCxnSpPr>
        <p:spPr>
          <a:xfrm>
            <a:off x="0" y="4588566"/>
            <a:ext cx="12192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E2CCCA-5C81-5C43-9DC6-4A1EFF754BD9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6096000" y="1690688"/>
            <a:ext cx="0" cy="289787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A289F82-7B30-5D41-A41C-A044B0A796F3}"/>
              </a:ext>
            </a:extLst>
          </p:cNvPr>
          <p:cNvSpPr/>
          <p:nvPr/>
        </p:nvSpPr>
        <p:spPr>
          <a:xfrm>
            <a:off x="1369445" y="5251607"/>
            <a:ext cx="9629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Let us use a large field experiment to test which one is better!</a:t>
            </a:r>
          </a:p>
        </p:txBody>
      </p:sp>
    </p:spTree>
    <p:extLst>
      <p:ext uri="{BB962C8B-B14F-4D97-AF65-F5344CB8AC3E}">
        <p14:creationId xmlns:p14="http://schemas.microsoft.com/office/powerpoint/2010/main" val="213495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0013-AD7B-554E-9669-67436081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The Experiment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796C3-9EE3-3E47-AD55-5EDEC16A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616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Optima" panose="02000503060000020004" pitchFamily="2" charset="0"/>
              </a:rPr>
              <a:t>The experiment timeline (one week): 03/12/2018 – 03/18/2018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Customers (upon arrival) are randomly assigned to 3 buckets: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ML Approach:</a:t>
            </a:r>
          </a:p>
          <a:p>
            <a:pPr lvl="2"/>
            <a:r>
              <a:rPr lang="en-US" dirty="0">
                <a:latin typeface="Optima" panose="02000503060000020004" pitchFamily="2" charset="0"/>
              </a:rPr>
              <a:t>ML approach with 25 top features (300+ variables)</a:t>
            </a:r>
          </a:p>
          <a:p>
            <a:pPr lvl="2"/>
            <a:r>
              <a:rPr lang="en-US" dirty="0">
                <a:latin typeface="Optima" panose="02000503060000020004" pitchFamily="2" charset="0"/>
              </a:rPr>
              <a:t>ML approach with all features</a:t>
            </a:r>
          </a:p>
          <a:p>
            <a:pPr lvl="2"/>
            <a:endParaRPr lang="en-US" dirty="0">
              <a:latin typeface="Optima" panose="02000503060000020004" pitchFamily="2" charset="0"/>
            </a:endParaRPr>
          </a:p>
          <a:p>
            <a:pPr lvl="1"/>
            <a:r>
              <a:rPr lang="en-US" dirty="0">
                <a:latin typeface="Optima" panose="02000503060000020004" pitchFamily="2" charset="0"/>
              </a:rPr>
              <a:t>MNL Approach:</a:t>
            </a:r>
          </a:p>
          <a:p>
            <a:pPr lvl="2"/>
            <a:r>
              <a:rPr lang="en-US" dirty="0">
                <a:latin typeface="Optima" panose="02000503060000020004" pitchFamily="2" charset="0"/>
              </a:rPr>
              <a:t>MNL approach with 25 top features (300+ variables)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Randomization is based on the last digit of </a:t>
            </a:r>
            <a:r>
              <a:rPr lang="en-US" u="sng" dirty="0">
                <a:latin typeface="Optima" panose="02000503060000020004" pitchFamily="2" charset="0"/>
              </a:rPr>
              <a:t>an experimental hash of customer id</a:t>
            </a:r>
          </a:p>
        </p:txBody>
      </p:sp>
    </p:spTree>
    <p:extLst>
      <p:ext uri="{BB962C8B-B14F-4D97-AF65-F5344CB8AC3E}">
        <p14:creationId xmlns:p14="http://schemas.microsoft.com/office/powerpoint/2010/main" val="264567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0013-AD7B-554E-9669-67436081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796C3-9EE3-3E47-AD55-5EDEC16A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616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249,856 sellers in the sample period</a:t>
            </a:r>
          </a:p>
          <a:p>
            <a:r>
              <a:rPr lang="en-US" sz="2400" dirty="0">
                <a:latin typeface="Optima" panose="02000503060000020004" pitchFamily="2" charset="0"/>
              </a:rPr>
              <a:t>15,034,273 customers in the sample period</a:t>
            </a:r>
          </a:p>
          <a:p>
            <a:r>
              <a:rPr lang="en-US" sz="2400" dirty="0">
                <a:latin typeface="Optima" panose="02000503060000020004" pitchFamily="2" charset="0"/>
              </a:rPr>
              <a:t>27,815,483 unique page views in the sample period</a:t>
            </a:r>
          </a:p>
          <a:p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Actions:</a:t>
            </a:r>
          </a:p>
          <a:p>
            <a:pPr lvl="1"/>
            <a:r>
              <a:rPr lang="en-US" sz="2000" dirty="0">
                <a:latin typeface="Optima" panose="02000503060000020004" pitchFamily="2" charset="0"/>
              </a:rPr>
              <a:t>3,263,813 clicks on items</a:t>
            </a:r>
          </a:p>
          <a:p>
            <a:pPr lvl="1"/>
            <a:r>
              <a:rPr lang="en-US" sz="2000" dirty="0">
                <a:latin typeface="Optima" panose="02000503060000020004" pitchFamily="2" charset="0"/>
              </a:rPr>
              <a:t>671,137 purchased items</a:t>
            </a:r>
          </a:p>
          <a:p>
            <a:pPr lvl="1"/>
            <a:r>
              <a:rPr lang="en-US" sz="2000" dirty="0">
                <a:latin typeface="Optima" panose="02000503060000020004" pitchFamily="2" charset="0"/>
              </a:rPr>
              <a:t>137,380,781 RMB in revenue (i.e., $21.7 million)</a:t>
            </a:r>
          </a:p>
        </p:txBody>
      </p:sp>
      <p:pic>
        <p:nvPicPr>
          <p:cNvPr id="1026" name="Picture 2" descr="Image result for money fall">
            <a:extLst>
              <a:ext uri="{FF2B5EF4-FFF2-40B4-BE49-F238E27FC236}">
                <a16:creationId xmlns:a16="http://schemas.microsoft.com/office/drawing/2014/main" id="{B36B16B2-4B5E-EE47-B81C-3357BD663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9"/>
          <a:stretch/>
        </p:blipFill>
        <p:spPr bwMode="auto">
          <a:xfrm>
            <a:off x="8504919" y="1211717"/>
            <a:ext cx="3390514" cy="47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8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407D-3649-DC4C-9224-EED3EE92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Randomization Check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8A47-9058-2D40-93B9-107A38058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Customers and buyers in each bucket have statistically similar characteristics: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62341-E8DA-C044-BA8B-6180CCD2F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02" y="2389160"/>
            <a:ext cx="9882395" cy="37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06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BE2B-1DA8-0B4E-89A2-26E1BD4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Model Performance on Expenditure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7D17-0B68-1743-B729-9295AA4B7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4"/>
            <a:ext cx="3253563" cy="435133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28% improvement over ML algorithm with the same features.</a:t>
            </a:r>
          </a:p>
          <a:p>
            <a:endParaRPr lang="en-US" sz="2400" dirty="0">
              <a:latin typeface="Optima" panose="02000503060000020004" pitchFamily="2" charset="0"/>
            </a:endParaRPr>
          </a:p>
          <a:p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0.3% improvement over all-feature MNL. 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Not statistically significant for now</a:t>
            </a:r>
          </a:p>
          <a:p>
            <a:endParaRPr lang="en-US" sz="2400" dirty="0">
              <a:latin typeface="Optima" panose="0200050306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862868-48CD-D049-86D9-7D29DFCC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62" y="1825624"/>
            <a:ext cx="8617075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4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B9F6-DF25-6445-8D9A-3FB21B29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Robustness: Daily Revenue Performance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8561B-C3FA-E84F-B83F-BC4536E3A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152" y="1421400"/>
            <a:ext cx="9867648" cy="5145933"/>
          </a:xfrm>
        </p:spPr>
      </p:pic>
    </p:spTree>
    <p:extLst>
      <p:ext uri="{BB962C8B-B14F-4D97-AF65-F5344CB8AC3E}">
        <p14:creationId xmlns:p14="http://schemas.microsoft.com/office/powerpoint/2010/main" val="3307691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BE2B-1DA8-0B4E-89A2-26E1BD4E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Model “Prediction Accuracy” on Purchases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07D17-0B68-1743-B729-9295AA4B7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3040912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Optima" panose="02000503060000020004" pitchFamily="2" charset="0"/>
              </a:rPr>
              <a:t>The percentage of the </a:t>
            </a:r>
            <a:r>
              <a:rPr lang="en-US" sz="2400" b="1" u="sng" dirty="0">
                <a:latin typeface="Optima" panose="02000503060000020004" pitchFamily="2" charset="0"/>
              </a:rPr>
              <a:t>purchased item </a:t>
            </a:r>
            <a:r>
              <a:rPr lang="en-US" sz="2400" b="1" dirty="0">
                <a:latin typeface="Optima" panose="02000503060000020004" pitchFamily="2" charset="0"/>
              </a:rPr>
              <a:t>in an offer set is the top-ranked item by the algorithm.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utility in MNL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purchasing probability in ML</a:t>
            </a:r>
          </a:p>
          <a:p>
            <a:endParaRPr lang="en-US" sz="2400" dirty="0">
              <a:latin typeface="Optima" panose="0200050306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83513-8D1A-6F46-895B-B290C166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12" y="1480343"/>
            <a:ext cx="8902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78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B9F6-DF25-6445-8D9A-3FB21B29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Robustness: Daily Prediction Performance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8561B-C3FA-E84F-B83F-BC4536E3A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176" y="1487661"/>
            <a:ext cx="9867648" cy="5145932"/>
          </a:xfrm>
        </p:spPr>
      </p:pic>
    </p:spTree>
    <p:extLst>
      <p:ext uri="{BB962C8B-B14F-4D97-AF65-F5344CB8AC3E}">
        <p14:creationId xmlns:p14="http://schemas.microsoft.com/office/powerpoint/2010/main" val="198411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D43C-4E41-704A-A88E-CC6D9EBD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Possible Mechanism: why are we doing better?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DBFABE-7B10-5B47-9AB1-43030DD36936}"/>
              </a:ext>
            </a:extLst>
          </p:cNvPr>
          <p:cNvGrpSpPr/>
          <p:nvPr/>
        </p:nvGrpSpPr>
        <p:grpSpPr>
          <a:xfrm>
            <a:off x="185401" y="5520561"/>
            <a:ext cx="3227814" cy="1227742"/>
            <a:chOff x="838200" y="2549562"/>
            <a:chExt cx="3671627" cy="18951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D60FDA5-BB40-1346-9867-20070E50ED73}"/>
                </a:ext>
              </a:extLst>
            </p:cNvPr>
            <p:cNvGrpSpPr/>
            <p:nvPr/>
          </p:nvGrpSpPr>
          <p:grpSpPr>
            <a:xfrm>
              <a:off x="838200" y="2549562"/>
              <a:ext cx="1743635" cy="1873903"/>
              <a:chOff x="838200" y="2549562"/>
              <a:chExt cx="1743635" cy="187390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098C085-CA29-BD4A-B604-8B2BCDC15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2549562"/>
                <a:ext cx="1743635" cy="187390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E70903-9AAC-F24D-A8B5-C4730B0B77C8}"/>
                  </a:ext>
                </a:extLst>
              </p:cNvPr>
              <p:cNvSpPr/>
              <p:nvPr/>
            </p:nvSpPr>
            <p:spPr>
              <a:xfrm>
                <a:off x="1235575" y="3037717"/>
                <a:ext cx="746218" cy="579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ans" sz="2800" dirty="0">
                    <a:latin typeface="Optima" panose="02000503060000020004" pitchFamily="2" charset="0"/>
                  </a:rPr>
                  <a:t>$128</a:t>
                </a:r>
                <a:endParaRPr lang="en-US" sz="2800" dirty="0">
                  <a:latin typeface="Optima" panose="0200050306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085777-A5FC-FE44-BB99-72FE3067A253}"/>
                </a:ext>
              </a:extLst>
            </p:cNvPr>
            <p:cNvGrpSpPr/>
            <p:nvPr/>
          </p:nvGrpSpPr>
          <p:grpSpPr>
            <a:xfrm>
              <a:off x="2766192" y="2560807"/>
              <a:ext cx="1743635" cy="1883894"/>
              <a:chOff x="3177763" y="1054895"/>
              <a:chExt cx="2380428" cy="276043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DE47A9-1FD5-BD41-B077-4A7E26782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7763" y="1054895"/>
                <a:ext cx="2380428" cy="2760436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30929E6-4218-FA43-B095-A6C9FCCB52F2}"/>
                  </a:ext>
                </a:extLst>
              </p:cNvPr>
              <p:cNvSpPr/>
              <p:nvPr/>
            </p:nvSpPr>
            <p:spPr>
              <a:xfrm>
                <a:off x="3830009" y="1699426"/>
                <a:ext cx="811751" cy="848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ans" sz="2800" dirty="0">
                    <a:solidFill>
                      <a:srgbClr val="FF0000"/>
                    </a:solidFill>
                    <a:latin typeface="Optima" panose="02000503060000020004" pitchFamily="2" charset="0"/>
                  </a:rPr>
                  <a:t>$78</a:t>
                </a:r>
                <a:endParaRPr lang="en-US" sz="2800" dirty="0">
                  <a:solidFill>
                    <a:srgbClr val="FF0000"/>
                  </a:solidFill>
                  <a:latin typeface="Optima" panose="02000503060000020004" pitchFamily="2" charset="0"/>
                </a:endParaRPr>
              </a:p>
            </p:txBody>
          </p:sp>
        </p:grp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579394-E4A6-0A4D-A0D6-1A9AF46E8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8" y="1783093"/>
            <a:ext cx="3327660" cy="496520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It seems that the hypothetical drawback of ML approach is true</a:t>
            </a:r>
          </a:p>
          <a:p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MNL model generates 5% higher revenue per item compared to the </a:t>
            </a:r>
            <a:r>
              <a:rPr lang="en-US" sz="2400" dirty="0" err="1">
                <a:latin typeface="Optima" panose="02000503060000020004" pitchFamily="2" charset="0"/>
              </a:rPr>
              <a:t>MLa</a:t>
            </a:r>
            <a:r>
              <a:rPr lang="en-US" sz="2400" dirty="0">
                <a:latin typeface="Optima" panose="02000503060000020004" pitchFamily="2" charset="0"/>
              </a:rPr>
              <a:t> approaches.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A4456A-D93D-2D43-8BFA-9712A2A7E3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4"/>
          <a:stretch/>
        </p:blipFill>
        <p:spPr>
          <a:xfrm>
            <a:off x="3833227" y="1280938"/>
            <a:ext cx="8187560" cy="5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8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44A9-CC55-0048-8FED-F643B525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Long-term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impact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of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our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6B3B6-FE33-F149-AD55-1B885EF35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0467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While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we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are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recommending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“more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expensive”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products,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does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this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scare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away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our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customers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in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the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long-run?</a:t>
            </a:r>
          </a:p>
          <a:p>
            <a:endParaRPr lang="en-US" altLang="zh-CN" sz="2400" dirty="0">
              <a:latin typeface="Optima" panose="02000503060000020004" pitchFamily="2" charset="0"/>
            </a:endParaRPr>
          </a:p>
          <a:p>
            <a:r>
              <a:rPr lang="en-US" altLang="zh-CN" sz="2400" dirty="0">
                <a:latin typeface="Optima" panose="02000503060000020004" pitchFamily="2" charset="0"/>
              </a:rPr>
              <a:t>For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customers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who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were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affected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in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March,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2018,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we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focus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on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their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behaviors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from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07/01/2018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to</a:t>
            </a:r>
            <a:r>
              <a:rPr lang="zh-CN" altLang="en-US" sz="2400" dirty="0">
                <a:latin typeface="Optima" panose="02000503060000020004" pitchFamily="2" charset="0"/>
              </a:rPr>
              <a:t> </a:t>
            </a:r>
            <a:r>
              <a:rPr lang="en-US" altLang="zh-CN" sz="2400" dirty="0">
                <a:latin typeface="Optima" panose="02000503060000020004" pitchFamily="2" charset="0"/>
              </a:rPr>
              <a:t>07/31/2018.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60D0F-5250-AC4C-8B6D-55E788640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5" y="3520440"/>
            <a:ext cx="5524746" cy="2867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727DEC-DEA3-0247-BE92-159572147D79}"/>
              </a:ext>
            </a:extLst>
          </p:cNvPr>
          <p:cNvSpPr/>
          <p:nvPr/>
        </p:nvSpPr>
        <p:spPr>
          <a:xfrm>
            <a:off x="7233621" y="4584672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93.3%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A3E0C-802F-AD40-BC6A-56826D922F92}"/>
              </a:ext>
            </a:extLst>
          </p:cNvPr>
          <p:cNvSpPr/>
          <p:nvPr/>
        </p:nvSpPr>
        <p:spPr>
          <a:xfrm>
            <a:off x="9476878" y="460450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Optima" panose="02000503060000020004" pitchFamily="2" charset="0"/>
              </a:rPr>
              <a:t>93.3%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266FC-808B-C748-AF57-6C0343E79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5"/>
          <a:stretch/>
        </p:blipFill>
        <p:spPr>
          <a:xfrm>
            <a:off x="5829054" y="1407234"/>
            <a:ext cx="5524746" cy="2202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F09882-1B1B-7740-AF2E-013D4F96A3A8}"/>
              </a:ext>
            </a:extLst>
          </p:cNvPr>
          <p:cNvSpPr/>
          <p:nvPr/>
        </p:nvSpPr>
        <p:spPr>
          <a:xfrm>
            <a:off x="9399933" y="227312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Optima" panose="02000503060000020004" pitchFamily="2" charset="0"/>
              </a:rPr>
              <a:t>￥</a:t>
            </a:r>
            <a:r>
              <a:rPr lang="en-US" altLang="zh-CN" dirty="0">
                <a:latin typeface="Optima" panose="02000503060000020004" pitchFamily="2" charset="0"/>
              </a:rPr>
              <a:t>1,431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576D2D-C748-F943-A7C8-B84219B357D5}"/>
              </a:ext>
            </a:extLst>
          </p:cNvPr>
          <p:cNvSpPr/>
          <p:nvPr/>
        </p:nvSpPr>
        <p:spPr>
          <a:xfrm>
            <a:off x="7151045" y="227312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Optima" panose="02000503060000020004" pitchFamily="2" charset="0"/>
              </a:rPr>
              <a:t>￥</a:t>
            </a:r>
            <a:r>
              <a:rPr lang="en-US" altLang="zh-CN" dirty="0">
                <a:latin typeface="Optima" panose="02000503060000020004" pitchFamily="2" charset="0"/>
              </a:rPr>
              <a:t>1,436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45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FBAE-1B68-A140-9DB1-8EE770F2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A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“live” 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EA00B-A174-6748-8953-80E79122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5176" cy="4351338"/>
          </a:xfrm>
        </p:spPr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This is a “live” demo on the display problem on Alibaba, using the best ramen seller, IMHO, in China </a:t>
            </a:r>
          </a:p>
        </p:txBody>
      </p:sp>
      <p:pic>
        <p:nvPicPr>
          <p:cNvPr id="4" name="ScreenRecording_09-27-2018 23-23-37">
            <a:hlinkClick r:id="" action="ppaction://media"/>
            <a:extLst>
              <a:ext uri="{FF2B5EF4-FFF2-40B4-BE49-F238E27FC236}">
                <a16:creationId xmlns:a16="http://schemas.microsoft.com/office/drawing/2014/main" id="{6EA26248-3DBD-B746-A304-694058DFC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0182" y="515357"/>
            <a:ext cx="4246205" cy="56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F341-CF7A-9A40-99B1-94D4A803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Potential Improvement: Multiple Purchases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55FD-A861-E642-B5DE-34AD3EA8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557"/>
            <a:ext cx="24765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MNL Algorithm’s relative performance decreases as number of purchases increases per visit.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CB8024-243E-8C4A-A289-CCB28AE9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1587500"/>
            <a:ext cx="84523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11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F341-CF7A-9A40-99B1-94D4A803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Potential Improvement: Multiple Clicks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55FD-A861-E642-B5DE-34AD3EA8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557"/>
            <a:ext cx="3157904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The relative performance improvement of the MNL algorithm versus ML algorithm decreases with respect to click to purchase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7BB17-A87D-6043-B723-632D0D7F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96" y="1385888"/>
            <a:ext cx="6625004" cy="499469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7A6701-5893-EF4E-B6A4-0F833D8B5B2B}"/>
              </a:ext>
            </a:extLst>
          </p:cNvPr>
          <p:cNvSpPr/>
          <p:nvPr/>
        </p:nvSpPr>
        <p:spPr>
          <a:xfrm>
            <a:off x="5118589" y="4325815"/>
            <a:ext cx="6065226" cy="5627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60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416F-7084-0547-98AB-2C148074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Optima" panose="02000503060000020004" pitchFamily="2" charset="0"/>
              </a:rPr>
              <a:t>Full-feature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MNL vs. Full-feature ML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AFC4-309C-5047-9E68-46EA8144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803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Optima" panose="02000503060000020004" pitchFamily="2" charset="0"/>
              </a:rPr>
              <a:t>We launched the full-featured MNL-based model on September 22, 2018.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We are debugging the system…</a:t>
            </a:r>
          </a:p>
          <a:p>
            <a:pPr marL="0" indent="0">
              <a:buNone/>
            </a:pPr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The all-feature MNL model has </a:t>
            </a:r>
            <a:r>
              <a:rPr lang="en-US" b="1" dirty="0">
                <a:latin typeface="Optima" panose="02000503060000020004" pitchFamily="2" charset="0"/>
              </a:rPr>
              <a:t>2.17% improvement in GMV per visit. 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~28.73 million dollars per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AE8D6-6F25-FF47-9B27-64B54DE7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6" y="2039937"/>
            <a:ext cx="7072312" cy="4511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00C932-ED09-8545-B297-8E2E031DF8D0}"/>
              </a:ext>
            </a:extLst>
          </p:cNvPr>
          <p:cNvSpPr/>
          <p:nvPr/>
        </p:nvSpPr>
        <p:spPr>
          <a:xfrm>
            <a:off x="9144816" y="4295773"/>
            <a:ext cx="1974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Optima" panose="02000503060000020004" pitchFamily="2" charset="0"/>
              </a:rPr>
              <a:t>￥</a:t>
            </a:r>
            <a:r>
              <a:rPr lang="en-US" altLang="zh-CN" sz="2400" dirty="0">
                <a:latin typeface="Optima" panose="02000503060000020004" pitchFamily="2" charset="0"/>
              </a:rPr>
              <a:t>4.69/visit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0569E-E31E-7242-9CE6-67E621DEE863}"/>
              </a:ext>
            </a:extLst>
          </p:cNvPr>
          <p:cNvSpPr/>
          <p:nvPr/>
        </p:nvSpPr>
        <p:spPr>
          <a:xfrm>
            <a:off x="6276975" y="4295774"/>
            <a:ext cx="1974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Optima" panose="02000503060000020004" pitchFamily="2" charset="0"/>
              </a:rPr>
              <a:t>￥</a:t>
            </a:r>
            <a:r>
              <a:rPr lang="en-US" altLang="zh-CN" sz="2400" dirty="0">
                <a:latin typeface="Optima" panose="02000503060000020004" pitchFamily="2" charset="0"/>
              </a:rPr>
              <a:t>4.59/visit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3168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4503-9803-714C-844A-D1352CD3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5F372-F0F9-0F4F-B084-86F56BDEE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Optima" panose="02000503060000020004" pitchFamily="2" charset="0"/>
              </a:rPr>
              <a:t>We develop a MNL-based recommender system with cardinality constraints. 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We conducted a large field experiment on Alibaba to demonstrate that this MNL-based system out-performs the state-of-art ML-based system:</a:t>
            </a:r>
          </a:p>
          <a:p>
            <a:pPr lvl="1"/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We show that </a:t>
            </a:r>
            <a:r>
              <a:rPr lang="en-US" altLang="zh-CN" dirty="0">
                <a:latin typeface="Optima" panose="02000503060000020004" pitchFamily="2" charset="0"/>
              </a:rPr>
              <a:t>some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dirty="0">
                <a:latin typeface="Optima" panose="02000503060000020004" pitchFamily="2" charset="0"/>
              </a:rPr>
              <a:t>benefit from substitution comes from the higher revenue per item. 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We demonstrate the potential improvement area of current choice-model-based revenue management tools.</a:t>
            </a:r>
          </a:p>
        </p:txBody>
      </p:sp>
    </p:spTree>
    <p:extLst>
      <p:ext uri="{BB962C8B-B14F-4D97-AF65-F5344CB8AC3E}">
        <p14:creationId xmlns:p14="http://schemas.microsoft.com/office/powerpoint/2010/main" val="2792161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FA40-1049-A64D-B8D1-A14B8B150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Optima" charset="0"/>
                <a:ea typeface="Optima" charset="0"/>
                <a:cs typeface="Optima" charset="0"/>
              </a:rPr>
              <a:t>Alibaba’s Reaction and 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CEA7D-F5BD-CD4E-B1CE-FA6BDDCD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Optima" panose="02000503060000020004" pitchFamily="2" charset="0"/>
              </a:rPr>
              <a:t>Alibaba’s reaction: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Implement this MNL with all the features (an engineer team of 6 people).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Utilize this method to more general recommendation (front-page of </a:t>
            </a:r>
            <a:r>
              <a:rPr lang="en-US" dirty="0" err="1">
                <a:latin typeface="Optima" panose="02000503060000020004" pitchFamily="2" charset="0"/>
              </a:rPr>
              <a:t>Taobao.com</a:t>
            </a:r>
            <a:r>
              <a:rPr lang="en-US" dirty="0">
                <a:latin typeface="Optima" panose="02000503060000020004" pitchFamily="2" charset="0"/>
              </a:rPr>
              <a:t> and </a:t>
            </a:r>
            <a:r>
              <a:rPr lang="en-US" dirty="0" err="1">
                <a:latin typeface="Optima" panose="02000503060000020004" pitchFamily="2" charset="0"/>
              </a:rPr>
              <a:t>Tmall.com</a:t>
            </a:r>
            <a:r>
              <a:rPr lang="en-US" dirty="0">
                <a:latin typeface="Optima" panose="02000503060000020004" pitchFamily="2" charset="0"/>
              </a:rPr>
              <a:t>, 35% of Alibaba’s site traffic)</a:t>
            </a:r>
          </a:p>
          <a:p>
            <a:pPr lvl="1"/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Future work: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Incorporate click probabilities in a theoretical (and practical) way</a:t>
            </a:r>
          </a:p>
          <a:p>
            <a:pPr lvl="2"/>
            <a:r>
              <a:rPr lang="en-US" dirty="0">
                <a:latin typeface="Optima" panose="02000503060000020004" pitchFamily="2" charset="0"/>
              </a:rPr>
              <a:t>Requires a theoretical model on click probabilities.</a:t>
            </a:r>
          </a:p>
          <a:p>
            <a:pPr lvl="2"/>
            <a:r>
              <a:rPr lang="en-US" dirty="0">
                <a:latin typeface="Optima" panose="02000503060000020004" pitchFamily="2" charset="0"/>
              </a:rPr>
              <a:t>”Assortment Optimization with Random Consideration Sets: Theory and Evidence from Alibaba,” by </a:t>
            </a:r>
            <a:r>
              <a:rPr lang="en-US" dirty="0" err="1">
                <a:latin typeface="Optima" panose="02000503060000020004" pitchFamily="2" charset="0"/>
              </a:rPr>
              <a:t>Aouad</a:t>
            </a:r>
            <a:r>
              <a:rPr lang="en-US" dirty="0">
                <a:latin typeface="Optima" panose="02000503060000020004" pitchFamily="2" charset="0"/>
              </a:rPr>
              <a:t>, Feldman, </a:t>
            </a:r>
            <a:r>
              <a:rPr lang="en-US" dirty="0" err="1">
                <a:latin typeface="Optima" panose="02000503060000020004" pitchFamily="2" charset="0"/>
              </a:rPr>
              <a:t>Segev</a:t>
            </a:r>
            <a:r>
              <a:rPr lang="en-US" dirty="0">
                <a:latin typeface="Optima" panose="02000503060000020004" pitchFamily="2" charset="0"/>
              </a:rPr>
              <a:t> and Zhang.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Deal with multiple purchases in the data in a more theoretical way</a:t>
            </a:r>
          </a:p>
          <a:p>
            <a:pPr lvl="2"/>
            <a:r>
              <a:rPr lang="en-US" dirty="0">
                <a:latin typeface="Optima" panose="02000503060000020004" pitchFamily="2" charset="0"/>
              </a:rPr>
              <a:t>Surprisingly difficult due to the fundamental limitation of choice models </a:t>
            </a:r>
          </a:p>
        </p:txBody>
      </p:sp>
    </p:spTree>
    <p:extLst>
      <p:ext uri="{BB962C8B-B14F-4D97-AF65-F5344CB8AC3E}">
        <p14:creationId xmlns:p14="http://schemas.microsoft.com/office/powerpoint/2010/main" val="123715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45" y="1945582"/>
            <a:ext cx="10515600" cy="2745171"/>
          </a:xfrm>
        </p:spPr>
        <p:txBody>
          <a:bodyPr>
            <a:noAutofit/>
          </a:bodyPr>
          <a:lstStyle/>
          <a:p>
            <a:pPr algn="ctr"/>
            <a:r>
              <a:rPr lang="en-US" altLang="zh-CN" sz="9600" dirty="0">
                <a:latin typeface="Optima" charset="0"/>
                <a:ea typeface="Optima" charset="0"/>
                <a:cs typeface="Optima" charset="0"/>
              </a:rPr>
              <a:t>Thank</a:t>
            </a:r>
            <a:r>
              <a:rPr lang="zh-CN" altLang="en-US" sz="96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altLang="zh-CN" sz="9600" dirty="0">
                <a:latin typeface="Optima" charset="0"/>
                <a:ea typeface="Optima" charset="0"/>
                <a:cs typeface="Optima" charset="0"/>
              </a:rPr>
              <a:t>you</a:t>
            </a:r>
            <a:br>
              <a:rPr lang="en-US" altLang="zh-CN" sz="9600" dirty="0">
                <a:latin typeface="Optima" charset="0"/>
                <a:ea typeface="Optima" charset="0"/>
                <a:cs typeface="Optima" charset="0"/>
              </a:rPr>
            </a:br>
            <a:r>
              <a:rPr lang="en-US" altLang="zh-CN" sz="3200" dirty="0">
                <a:latin typeface="Optima" charset="0"/>
                <a:ea typeface="Optima" charset="0"/>
                <a:cs typeface="Optima" charset="0"/>
                <a:hlinkClick r:id="rId2"/>
              </a:rPr>
              <a:t>denniszhang@wustl.edu</a:t>
            </a:r>
            <a:endParaRPr lang="en-US" sz="32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95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36E17E-E8B6-5145-ADEA-F3F16CCF86D8}"/>
              </a:ext>
            </a:extLst>
          </p:cNvPr>
          <p:cNvGrpSpPr/>
          <p:nvPr/>
        </p:nvGrpSpPr>
        <p:grpSpPr>
          <a:xfrm>
            <a:off x="1464733" y="3056467"/>
            <a:ext cx="9144000" cy="1905000"/>
            <a:chOff x="1524000" y="2743200"/>
            <a:chExt cx="9144000" cy="1905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75ACA60-3010-854B-832D-6A6B4D9A9CB1}"/>
                </a:ext>
              </a:extLst>
            </p:cNvPr>
            <p:cNvCxnSpPr/>
            <p:nvPr/>
          </p:nvCxnSpPr>
          <p:spPr>
            <a:xfrm>
              <a:off x="1524000" y="2743200"/>
              <a:ext cx="9144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48" descr="latex-image-1.pdf">
              <a:extLst>
                <a:ext uri="{FF2B5EF4-FFF2-40B4-BE49-F238E27FC236}">
                  <a16:creationId xmlns:a16="http://schemas.microsoft.com/office/drawing/2014/main" id="{3CAF1832-E95F-C64B-B877-FFB34DD2B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3200400"/>
              <a:ext cx="2794000" cy="838200"/>
            </a:xfrm>
            <a:prstGeom prst="rect">
              <a:avLst/>
            </a:prstGeom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E126BC-045B-7F4C-B0EC-51D988B207B9}"/>
                </a:ext>
              </a:extLst>
            </p:cNvPr>
            <p:cNvCxnSpPr/>
            <p:nvPr/>
          </p:nvCxnSpPr>
          <p:spPr>
            <a:xfrm>
              <a:off x="1524000" y="4648200"/>
              <a:ext cx="9144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A61A80-B12F-674E-BD6D-E5BFDD52542F}"/>
              </a:ext>
            </a:extLst>
          </p:cNvPr>
          <p:cNvGrpSpPr/>
          <p:nvPr/>
        </p:nvGrpSpPr>
        <p:grpSpPr>
          <a:xfrm>
            <a:off x="5147733" y="3513667"/>
            <a:ext cx="5130800" cy="838200"/>
            <a:chOff x="5207000" y="3200400"/>
            <a:chExt cx="5130800" cy="838200"/>
          </a:xfrm>
        </p:grpSpPr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7B4019F7-1FA7-7E43-842C-C7BAF54AFC33}"/>
                </a:ext>
              </a:extLst>
            </p:cNvPr>
            <p:cNvSpPr/>
            <p:nvPr/>
          </p:nvSpPr>
          <p:spPr>
            <a:xfrm>
              <a:off x="5207000" y="3429000"/>
              <a:ext cx="1524000" cy="304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 descr="latex-image-1.pdf">
              <a:extLst>
                <a:ext uri="{FF2B5EF4-FFF2-40B4-BE49-F238E27FC236}">
                  <a16:creationId xmlns:a16="http://schemas.microsoft.com/office/drawing/2014/main" id="{82A40831-3792-F746-BA6B-BB718893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3200400"/>
              <a:ext cx="3098800" cy="8382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C6EDA9-DAB8-464D-A4C6-56AFFA84310A}"/>
              </a:ext>
            </a:extLst>
          </p:cNvPr>
          <p:cNvGrpSpPr/>
          <p:nvPr/>
        </p:nvGrpSpPr>
        <p:grpSpPr>
          <a:xfrm>
            <a:off x="219846" y="5455207"/>
            <a:ext cx="5029200" cy="1143000"/>
            <a:chOff x="3581400" y="5040340"/>
            <a:chExt cx="5029200" cy="1143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DE7A5F2-E75A-D74F-9BD8-83977BD907BE}"/>
                </a:ext>
              </a:extLst>
            </p:cNvPr>
            <p:cNvSpPr/>
            <p:nvPr/>
          </p:nvSpPr>
          <p:spPr>
            <a:xfrm>
              <a:off x="3581400" y="5040340"/>
              <a:ext cx="50292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 descr="latex-image-1.pdf">
              <a:extLst>
                <a:ext uri="{FF2B5EF4-FFF2-40B4-BE49-F238E27FC236}">
                  <a16:creationId xmlns:a16="http://schemas.microsoft.com/office/drawing/2014/main" id="{E533D520-B5E2-E044-8E42-9931C10D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977" y="5184269"/>
              <a:ext cx="4737100" cy="8382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2B896B-1B41-394D-8D68-450A10420A7B}"/>
              </a:ext>
            </a:extLst>
          </p:cNvPr>
          <p:cNvGrpSpPr/>
          <p:nvPr/>
        </p:nvGrpSpPr>
        <p:grpSpPr>
          <a:xfrm>
            <a:off x="4487333" y="1511302"/>
            <a:ext cx="3124200" cy="1143000"/>
            <a:chOff x="4572000" y="1066800"/>
            <a:chExt cx="3124200" cy="1143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5EFAA5-31B8-3C40-9996-078DB3FC3976}"/>
                </a:ext>
              </a:extLst>
            </p:cNvPr>
            <p:cNvSpPr/>
            <p:nvPr/>
          </p:nvSpPr>
          <p:spPr>
            <a:xfrm>
              <a:off x="4572000" y="1066800"/>
              <a:ext cx="31242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 descr="latex-image-1.pdf">
              <a:extLst>
                <a:ext uri="{FF2B5EF4-FFF2-40B4-BE49-F238E27FC236}">
                  <a16:creationId xmlns:a16="http://schemas.microsoft.com/office/drawing/2014/main" id="{278B66A8-7CDF-964F-828C-34DC06A85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500" y="1231900"/>
              <a:ext cx="2971800" cy="736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7B506A-9A37-6F4A-80BC-59E8E21AA7C2}"/>
              </a:ext>
            </a:extLst>
          </p:cNvPr>
          <p:cNvGrpSpPr/>
          <p:nvPr/>
        </p:nvGrpSpPr>
        <p:grpSpPr>
          <a:xfrm>
            <a:off x="5575994" y="5455207"/>
            <a:ext cx="6124939" cy="1143000"/>
            <a:chOff x="5635261" y="5141940"/>
            <a:chExt cx="6124939" cy="11430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C013737-9CE9-0C40-B683-F656F01FBBA2}"/>
                </a:ext>
              </a:extLst>
            </p:cNvPr>
            <p:cNvGrpSpPr/>
            <p:nvPr/>
          </p:nvGrpSpPr>
          <p:grpSpPr>
            <a:xfrm>
              <a:off x="6731000" y="5141940"/>
              <a:ext cx="5029200" cy="1143000"/>
              <a:chOff x="6409267" y="5141940"/>
              <a:chExt cx="5029200" cy="114300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97E490F-22D2-844E-97C3-6604C46FE489}"/>
                  </a:ext>
                </a:extLst>
              </p:cNvPr>
              <p:cNvSpPr/>
              <p:nvPr/>
            </p:nvSpPr>
            <p:spPr>
              <a:xfrm>
                <a:off x="6409267" y="5141940"/>
                <a:ext cx="5029200" cy="1143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 descr="latex-image-1.pdf">
                <a:extLst>
                  <a:ext uri="{FF2B5EF4-FFF2-40B4-BE49-F238E27FC236}">
                    <a16:creationId xmlns:a16="http://schemas.microsoft.com/office/drawing/2014/main" id="{86C788EA-C27E-9645-ABFC-D0BA9DEDC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9800" y="5257801"/>
                <a:ext cx="3378200" cy="838200"/>
              </a:xfrm>
              <a:prstGeom prst="rect">
                <a:avLst/>
              </a:prstGeom>
            </p:spPr>
          </p:pic>
        </p:grp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BF5005CE-F075-D040-A069-B5936A84CD21}"/>
                </a:ext>
              </a:extLst>
            </p:cNvPr>
            <p:cNvSpPr/>
            <p:nvPr/>
          </p:nvSpPr>
          <p:spPr>
            <a:xfrm>
              <a:off x="5635261" y="5486399"/>
              <a:ext cx="667477" cy="304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3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17FECC42-2BAE-0F49-98E6-3C24595DA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67" y="1811867"/>
            <a:ext cx="2755900" cy="838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05DE7EB-433A-E240-93D1-4CA7AC9E30C4}"/>
              </a:ext>
            </a:extLst>
          </p:cNvPr>
          <p:cNvGrpSpPr/>
          <p:nvPr/>
        </p:nvGrpSpPr>
        <p:grpSpPr>
          <a:xfrm>
            <a:off x="2700867" y="3488267"/>
            <a:ext cx="6642100" cy="736600"/>
            <a:chOff x="2700867" y="3488267"/>
            <a:chExt cx="6642100" cy="736600"/>
          </a:xfrm>
        </p:grpSpPr>
        <p:pic>
          <p:nvPicPr>
            <p:cNvPr id="22" name="Picture 21" descr="latex-image-1.pdf">
              <a:extLst>
                <a:ext uri="{FF2B5EF4-FFF2-40B4-BE49-F238E27FC236}">
                  <a16:creationId xmlns:a16="http://schemas.microsoft.com/office/drawing/2014/main" id="{A49E1B31-5395-4542-8C98-0D312B88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867" y="3488267"/>
              <a:ext cx="4419600" cy="736600"/>
            </a:xfrm>
            <a:prstGeom prst="rect">
              <a:avLst/>
            </a:prstGeom>
          </p:spPr>
        </p:pic>
        <p:pic>
          <p:nvPicPr>
            <p:cNvPr id="23" name="Picture 22" descr="latex-image-1.pdf">
              <a:extLst>
                <a:ext uri="{FF2B5EF4-FFF2-40B4-BE49-F238E27FC236}">
                  <a16:creationId xmlns:a16="http://schemas.microsoft.com/office/drawing/2014/main" id="{87F1CFCD-64CC-B348-9F88-3856C25C2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667" y="3640667"/>
              <a:ext cx="1765300" cy="266700"/>
            </a:xfrm>
            <a:prstGeom prst="rect">
              <a:avLst/>
            </a:prstGeom>
          </p:spPr>
        </p:pic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0D4967-A57D-B347-B62A-D0FBF81B650F}"/>
              </a:ext>
            </a:extLst>
          </p:cNvPr>
          <p:cNvCxnSpPr/>
          <p:nvPr/>
        </p:nvCxnSpPr>
        <p:spPr>
          <a:xfrm>
            <a:off x="1629833" y="4504267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972733" y="4947180"/>
            <a:ext cx="8458200" cy="1447800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191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947333" y="1559592"/>
            <a:ext cx="8458200" cy="1447800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/>
          <p:nvPr/>
        </p:nvCxnSpPr>
        <p:spPr>
          <a:xfrm>
            <a:off x="1397000" y="3285067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43D28-D57A-5B41-AAF7-7A0BC89DAF32}"/>
              </a:ext>
            </a:extLst>
          </p:cNvPr>
          <p:cNvGrpSpPr/>
          <p:nvPr/>
        </p:nvGrpSpPr>
        <p:grpSpPr>
          <a:xfrm>
            <a:off x="4991100" y="3365948"/>
            <a:ext cx="1752600" cy="762000"/>
            <a:chOff x="5054600" y="3513667"/>
            <a:chExt cx="1752600" cy="762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96CB6-70C7-AD4A-83C1-0418ACD7C990}"/>
                </a:ext>
              </a:extLst>
            </p:cNvPr>
            <p:cNvSpPr/>
            <p:nvPr/>
          </p:nvSpPr>
          <p:spPr>
            <a:xfrm>
              <a:off x="5054600" y="3513667"/>
              <a:ext cx="17526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atex-image-1.pdf">
              <a:extLst>
                <a:ext uri="{FF2B5EF4-FFF2-40B4-BE49-F238E27FC236}">
                  <a16:creationId xmlns:a16="http://schemas.microsoft.com/office/drawing/2014/main" id="{7BAC9744-3DDA-7049-8277-4323A8F73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26" y="3753936"/>
              <a:ext cx="1231900" cy="330200"/>
            </a:xfrm>
            <a:prstGeom prst="rect">
              <a:avLst/>
            </a:prstGeom>
          </p:spPr>
        </p:pic>
      </p:grpSp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766ACCD0-6DA1-B145-999C-11EC3F731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67" y="4298951"/>
            <a:ext cx="1155700" cy="3302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56560003-5C74-2A4A-A42D-2E55F1650BB0}"/>
              </a:ext>
            </a:extLst>
          </p:cNvPr>
          <p:cNvSpPr/>
          <p:nvPr/>
        </p:nvSpPr>
        <p:spPr>
          <a:xfrm>
            <a:off x="5339176" y="4351867"/>
            <a:ext cx="9906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1035260B-48A6-CC43-AD90-AD7BDB5EA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85" y="4192710"/>
            <a:ext cx="2315633" cy="611677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A576D6D4-BBA0-A345-A73C-2F2523833AE9}"/>
              </a:ext>
            </a:extLst>
          </p:cNvPr>
          <p:cNvSpPr/>
          <p:nvPr/>
        </p:nvSpPr>
        <p:spPr>
          <a:xfrm>
            <a:off x="5359400" y="5230507"/>
            <a:ext cx="9906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848BF9B-49FA-1448-89FE-EC0850E4EB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85" y="5082062"/>
            <a:ext cx="3033415" cy="57388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8ABB1947-56FC-D440-AE5B-3BA27246F626}"/>
              </a:ext>
            </a:extLst>
          </p:cNvPr>
          <p:cNvSpPr/>
          <p:nvPr/>
        </p:nvSpPr>
        <p:spPr>
          <a:xfrm>
            <a:off x="5359400" y="6109147"/>
            <a:ext cx="9906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>
            <a:extLst>
              <a:ext uri="{FF2B5EF4-FFF2-40B4-BE49-F238E27FC236}">
                <a16:creationId xmlns:a16="http://schemas.microsoft.com/office/drawing/2014/main" id="{74002290-995C-4546-A941-EE47CCE627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85" y="6076135"/>
            <a:ext cx="976015" cy="2616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DF19B8-4149-D043-AF36-7AFFBE22BDD6}"/>
              </a:ext>
            </a:extLst>
          </p:cNvPr>
          <p:cNvSpPr/>
          <p:nvPr/>
        </p:nvSpPr>
        <p:spPr>
          <a:xfrm>
            <a:off x="946671" y="3380467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Proof:</a:t>
            </a:r>
          </a:p>
        </p:txBody>
      </p:sp>
    </p:spTree>
    <p:extLst>
      <p:ext uri="{BB962C8B-B14F-4D97-AF65-F5344CB8AC3E}">
        <p14:creationId xmlns:p14="http://schemas.microsoft.com/office/powerpoint/2010/main" val="374509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947333" y="1559592"/>
            <a:ext cx="8458200" cy="1447800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/>
          <p:nvPr/>
        </p:nvCxnSpPr>
        <p:spPr>
          <a:xfrm>
            <a:off x="1397000" y="3285067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43D28-D57A-5B41-AAF7-7A0BC89DAF32}"/>
              </a:ext>
            </a:extLst>
          </p:cNvPr>
          <p:cNvGrpSpPr/>
          <p:nvPr/>
        </p:nvGrpSpPr>
        <p:grpSpPr>
          <a:xfrm>
            <a:off x="4991100" y="3365948"/>
            <a:ext cx="1752600" cy="762000"/>
            <a:chOff x="5054600" y="3513667"/>
            <a:chExt cx="1752600" cy="762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96CB6-70C7-AD4A-83C1-0418ACD7C990}"/>
                </a:ext>
              </a:extLst>
            </p:cNvPr>
            <p:cNvSpPr/>
            <p:nvPr/>
          </p:nvSpPr>
          <p:spPr>
            <a:xfrm>
              <a:off x="5054600" y="3513667"/>
              <a:ext cx="17526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atex-image-1.pdf">
              <a:extLst>
                <a:ext uri="{FF2B5EF4-FFF2-40B4-BE49-F238E27FC236}">
                  <a16:creationId xmlns:a16="http://schemas.microsoft.com/office/drawing/2014/main" id="{7BAC9744-3DDA-7049-8277-4323A8F73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26" y="3753936"/>
              <a:ext cx="1231900" cy="330200"/>
            </a:xfrm>
            <a:prstGeom prst="rect">
              <a:avLst/>
            </a:prstGeom>
          </p:spPr>
        </p:pic>
      </p:grp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72EAE6AC-2DE3-DF48-AE79-D05380CD0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3" y="4368217"/>
            <a:ext cx="2730500" cy="711200"/>
          </a:xfrm>
          <a:prstGeom prst="rect">
            <a:avLst/>
          </a:prstGeom>
        </p:spPr>
      </p:pic>
      <p:pic>
        <p:nvPicPr>
          <p:cNvPr id="22" name="Picture 21" descr="latex-image-1.pdf">
            <a:extLst>
              <a:ext uri="{FF2B5EF4-FFF2-40B4-BE49-F238E27FC236}">
                <a16:creationId xmlns:a16="http://schemas.microsoft.com/office/drawing/2014/main" id="{64B13F25-BD29-0F42-A84F-1A7E75786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33" y="4444417"/>
            <a:ext cx="1155700" cy="330200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D26E1E7F-9DB1-FA48-916C-C615E5DBD6FA}"/>
              </a:ext>
            </a:extLst>
          </p:cNvPr>
          <p:cNvSpPr/>
          <p:nvPr/>
        </p:nvSpPr>
        <p:spPr>
          <a:xfrm>
            <a:off x="5122333" y="4487197"/>
            <a:ext cx="9906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13437B4-C922-D14D-B25F-84AC6FF1A347}"/>
              </a:ext>
            </a:extLst>
          </p:cNvPr>
          <p:cNvSpPr/>
          <p:nvPr/>
        </p:nvSpPr>
        <p:spPr>
          <a:xfrm>
            <a:off x="5122333" y="5358817"/>
            <a:ext cx="9906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>
            <a:extLst>
              <a:ext uri="{FF2B5EF4-FFF2-40B4-BE49-F238E27FC236}">
                <a16:creationId xmlns:a16="http://schemas.microsoft.com/office/drawing/2014/main" id="{8711297B-E969-7444-A52E-CA3292431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3" y="5358817"/>
            <a:ext cx="1384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4C23-307C-1A4E-86E8-ECBB8B9F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The </a:t>
            </a:r>
            <a:r>
              <a:rPr lang="en-US" altLang="zh-CN" dirty="0">
                <a:latin typeface="Optima" panose="02000503060000020004" pitchFamily="2" charset="0"/>
              </a:rPr>
              <a:t>Alibaba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Product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Display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Setting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978A30-E13A-954C-B2DF-17DB6E43336D}"/>
              </a:ext>
            </a:extLst>
          </p:cNvPr>
          <p:cNvSpPr/>
          <p:nvPr/>
        </p:nvSpPr>
        <p:spPr>
          <a:xfrm>
            <a:off x="3607961" y="1568392"/>
            <a:ext cx="4744277" cy="1066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>
              <a:spcBef>
                <a:spcPts val="422"/>
              </a:spcBef>
              <a:spcAft>
                <a:spcPts val="844"/>
              </a:spcAft>
            </a:pPr>
            <a:r>
              <a:rPr lang="en-US" sz="2400" dirty="0">
                <a:latin typeface="Optima" panose="02000503060000020004" pitchFamily="2" charset="0"/>
              </a:rPr>
              <a:t>~ 250,000 Daily Active Sellers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740AB1-6C6B-454D-A2E4-689A9F53FED4}"/>
              </a:ext>
            </a:extLst>
          </p:cNvPr>
          <p:cNvGrpSpPr/>
          <p:nvPr/>
        </p:nvGrpSpPr>
        <p:grpSpPr>
          <a:xfrm>
            <a:off x="1597359" y="2778153"/>
            <a:ext cx="2795958" cy="2647778"/>
            <a:chOff x="1601936" y="2863966"/>
            <a:chExt cx="2795958" cy="26477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D83A99-462B-7C4D-8A4C-33B61472F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9314" y="3244850"/>
              <a:ext cx="1695127" cy="1714500"/>
            </a:xfrm>
            <a:prstGeom prst="rect">
              <a:avLst/>
            </a:prstGeom>
          </p:spPr>
        </p:pic>
        <p:pic>
          <p:nvPicPr>
            <p:cNvPr id="13" name="Picture 12" descr="latex-image-1.pdf">
              <a:extLst>
                <a:ext uri="{FF2B5EF4-FFF2-40B4-BE49-F238E27FC236}">
                  <a16:creationId xmlns:a16="http://schemas.microsoft.com/office/drawing/2014/main" id="{39B30664-36F4-DF42-BFB2-2B6D9D58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393" y="2863966"/>
              <a:ext cx="762000" cy="2286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EBFDCF-1974-9748-8631-48B590DC1EF4}"/>
                </a:ext>
              </a:extLst>
            </p:cNvPr>
            <p:cNvSpPr/>
            <p:nvPr/>
          </p:nvSpPr>
          <p:spPr>
            <a:xfrm>
              <a:off x="1601936" y="5111634"/>
              <a:ext cx="27959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spcBef>
                  <a:spcPts val="422"/>
                </a:spcBef>
                <a:spcAft>
                  <a:spcPts val="844"/>
                </a:spcAft>
              </a:pPr>
              <a:r>
                <a:rPr lang="en-US" sz="2000" dirty="0">
                  <a:latin typeface="Optima" panose="02000503060000020004" pitchFamily="2" charset="0"/>
                </a:rPr>
                <a:t>100 – 300 Products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8C121F-4295-9B4B-A6C4-F85CE13DEF31}"/>
              </a:ext>
            </a:extLst>
          </p:cNvPr>
          <p:cNvGrpSpPr/>
          <p:nvPr/>
        </p:nvGrpSpPr>
        <p:grpSpPr>
          <a:xfrm>
            <a:off x="4510786" y="2778153"/>
            <a:ext cx="2938625" cy="2647894"/>
            <a:chOff x="4510788" y="2863850"/>
            <a:chExt cx="2938625" cy="26478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26DABC-9BE3-B04B-99FD-05CC01432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8076" y="3244851"/>
              <a:ext cx="1828800" cy="1676399"/>
            </a:xfrm>
            <a:prstGeom prst="rect">
              <a:avLst/>
            </a:prstGeom>
          </p:spPr>
        </p:pic>
        <p:pic>
          <p:nvPicPr>
            <p:cNvPr id="14" name="Picture 13" descr="latex-image-1.pdf">
              <a:extLst>
                <a:ext uri="{FF2B5EF4-FFF2-40B4-BE49-F238E27FC236}">
                  <a16:creationId xmlns:a16="http://schemas.microsoft.com/office/drawing/2014/main" id="{EC044FA2-DDE8-4348-8DE0-02B5DF0B5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113" y="2863850"/>
              <a:ext cx="838200" cy="228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9E5EBA-C686-2A41-AA68-AFBE71D7B32E}"/>
                </a:ext>
              </a:extLst>
            </p:cNvPr>
            <p:cNvSpPr/>
            <p:nvPr/>
          </p:nvSpPr>
          <p:spPr>
            <a:xfrm>
              <a:off x="4510788" y="5111634"/>
              <a:ext cx="29386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spcBef>
                  <a:spcPts val="422"/>
                </a:spcBef>
                <a:spcAft>
                  <a:spcPts val="844"/>
                </a:spcAft>
              </a:pPr>
              <a:r>
                <a:rPr lang="en-US" sz="2000" dirty="0">
                  <a:latin typeface="Optima" panose="02000503060000020004" pitchFamily="2" charset="0"/>
                </a:rPr>
                <a:t>300 – 1000 Products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38413C-C7CC-C34B-9D80-FC9F05889AA5}"/>
              </a:ext>
            </a:extLst>
          </p:cNvPr>
          <p:cNvGrpSpPr/>
          <p:nvPr/>
        </p:nvGrpSpPr>
        <p:grpSpPr>
          <a:xfrm>
            <a:off x="7449411" y="2778153"/>
            <a:ext cx="2795958" cy="2647778"/>
            <a:chOff x="7635034" y="2940050"/>
            <a:chExt cx="2795958" cy="26477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7C6868-DBF1-DF41-A733-44110367A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7113" y="3320934"/>
              <a:ext cx="1905000" cy="1540933"/>
            </a:xfrm>
            <a:prstGeom prst="rect">
              <a:avLst/>
            </a:prstGeom>
          </p:spPr>
        </p:pic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F066B041-3DC7-6544-A4BF-3F8699873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713" y="2940050"/>
              <a:ext cx="1231900" cy="2286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F4D403-C2D1-3B46-A3FC-25DB8E0D598E}"/>
                </a:ext>
              </a:extLst>
            </p:cNvPr>
            <p:cNvSpPr/>
            <p:nvPr/>
          </p:nvSpPr>
          <p:spPr>
            <a:xfrm>
              <a:off x="7635034" y="5187718"/>
              <a:ext cx="27959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spcBef>
                  <a:spcPts val="422"/>
                </a:spcBef>
                <a:spcAft>
                  <a:spcPts val="844"/>
                </a:spcAft>
              </a:pPr>
              <a:r>
                <a:rPr lang="en-US" sz="2000" dirty="0">
                  <a:latin typeface="Optima" panose="02000503060000020004" pitchFamily="2" charset="0"/>
                </a:rPr>
                <a:t>150 – 400 Products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FDDAEF0-802B-9D4D-AF44-44E151DEB410}"/>
              </a:ext>
            </a:extLst>
          </p:cNvPr>
          <p:cNvSpPr/>
          <p:nvPr/>
        </p:nvSpPr>
        <p:spPr>
          <a:xfrm>
            <a:off x="2128264" y="5466376"/>
            <a:ext cx="780842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spcBef>
                <a:spcPts val="422"/>
              </a:spcBef>
              <a:spcAft>
                <a:spcPts val="844"/>
              </a:spcAft>
            </a:pPr>
            <a:r>
              <a:rPr lang="en-US" sz="2400" dirty="0">
                <a:latin typeface="Optima" panose="02000503060000020004" pitchFamily="2" charset="0"/>
              </a:rPr>
              <a:t>Number of visits per day: 4 million</a:t>
            </a:r>
          </a:p>
          <a:p>
            <a:pPr lvl="1" algn="ctr">
              <a:spcBef>
                <a:spcPts val="422"/>
              </a:spcBef>
              <a:spcAft>
                <a:spcPts val="844"/>
              </a:spcAft>
            </a:pPr>
            <a:r>
              <a:rPr lang="en-US" sz="2400" dirty="0">
                <a:latin typeface="Optima" panose="02000503060000020004" pitchFamily="2" charset="0"/>
              </a:rPr>
              <a:t>Revenue per day: 19.6 million RMB (3.1 million USD)</a:t>
            </a:r>
          </a:p>
          <a:p>
            <a:pPr lvl="1" algn="ctr">
              <a:spcBef>
                <a:spcPts val="422"/>
              </a:spcBef>
              <a:spcAft>
                <a:spcPts val="844"/>
              </a:spcAft>
            </a:pPr>
            <a:r>
              <a:rPr lang="en-US" sz="2400" dirty="0">
                <a:latin typeface="Optima" panose="02000503060000020004" pitchFamily="2" charset="0"/>
              </a:rPr>
              <a:t>Annual Revenue: ~7 billion RMB (~1 Billion USD) </a:t>
            </a:r>
          </a:p>
        </p:txBody>
      </p:sp>
    </p:spTree>
    <p:extLst>
      <p:ext uri="{BB962C8B-B14F-4D97-AF65-F5344CB8AC3E}">
        <p14:creationId xmlns:p14="http://schemas.microsoft.com/office/powerpoint/2010/main" val="2244334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947333" y="1559592"/>
            <a:ext cx="8458200" cy="1447800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/>
          <p:nvPr/>
        </p:nvCxnSpPr>
        <p:spPr>
          <a:xfrm>
            <a:off x="1397000" y="3285067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4CAE869-C943-FB47-9717-2166763307D9}"/>
              </a:ext>
            </a:extLst>
          </p:cNvPr>
          <p:cNvSpPr/>
          <p:nvPr/>
        </p:nvSpPr>
        <p:spPr>
          <a:xfrm>
            <a:off x="3640667" y="3562096"/>
            <a:ext cx="17526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58E46008-4CD1-9F49-8205-FDC3C940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93" y="3802365"/>
            <a:ext cx="12319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F02EE0F-E238-D74C-875C-5DACEC0EF6FD}"/>
              </a:ext>
            </a:extLst>
          </p:cNvPr>
          <p:cNvSpPr/>
          <p:nvPr/>
        </p:nvSpPr>
        <p:spPr>
          <a:xfrm>
            <a:off x="6231467" y="3562096"/>
            <a:ext cx="17526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E66A3A16-AF61-E448-A436-E3A52E9B3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01" y="3797027"/>
            <a:ext cx="1384300" cy="3302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303B0868-F260-8F40-B853-F3EFB0590A73}"/>
              </a:ext>
            </a:extLst>
          </p:cNvPr>
          <p:cNvSpPr/>
          <p:nvPr/>
        </p:nvSpPr>
        <p:spPr>
          <a:xfrm rot="5400000">
            <a:off x="5393267" y="4933696"/>
            <a:ext cx="9906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>
            <a:extLst>
              <a:ext uri="{FF2B5EF4-FFF2-40B4-BE49-F238E27FC236}">
                <a16:creationId xmlns:a16="http://schemas.microsoft.com/office/drawing/2014/main" id="{2DF07E29-D00B-514A-B3BD-163F9C384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7" y="6000496"/>
            <a:ext cx="2451100" cy="330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A06717-C587-3949-AE6E-0778FA7F4531}"/>
              </a:ext>
            </a:extLst>
          </p:cNvPr>
          <p:cNvSpPr/>
          <p:nvPr/>
        </p:nvSpPr>
        <p:spPr>
          <a:xfrm>
            <a:off x="8972127" y="5869031"/>
            <a:ext cx="1458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Q.E.D</a:t>
            </a:r>
          </a:p>
        </p:txBody>
      </p:sp>
    </p:spTree>
    <p:extLst>
      <p:ext uri="{BB962C8B-B14F-4D97-AF65-F5344CB8AC3E}">
        <p14:creationId xmlns:p14="http://schemas.microsoft.com/office/powerpoint/2010/main" val="304954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947333" y="1559592"/>
            <a:ext cx="8458200" cy="1447800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/>
          <p:nvPr/>
        </p:nvCxnSpPr>
        <p:spPr>
          <a:xfrm>
            <a:off x="1397000" y="3285067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219D982E-F14A-EA4A-8C76-AB17B4E1A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50" y="3433371"/>
            <a:ext cx="3860800" cy="736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465D7FB-C055-CB46-99B4-9D0BA01CA742}"/>
              </a:ext>
            </a:extLst>
          </p:cNvPr>
          <p:cNvGrpSpPr/>
          <p:nvPr/>
        </p:nvGrpSpPr>
        <p:grpSpPr>
          <a:xfrm>
            <a:off x="1716249" y="4318274"/>
            <a:ext cx="3660568" cy="2361302"/>
            <a:chOff x="1936383" y="4335403"/>
            <a:chExt cx="3660568" cy="2361302"/>
          </a:xfrm>
        </p:grpSpPr>
        <p:pic>
          <p:nvPicPr>
            <p:cNvPr id="22" name="Picture 21" descr="latex-image-1.pdf">
              <a:extLst>
                <a:ext uri="{FF2B5EF4-FFF2-40B4-BE49-F238E27FC236}">
                  <a16:creationId xmlns:a16="http://schemas.microsoft.com/office/drawing/2014/main" id="{F4B81C14-567B-1443-80BD-0B6A30366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6383" y="4335403"/>
              <a:ext cx="1244600" cy="1905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C79D2A-9C4E-1A43-B4D7-EFDB558B7B59}"/>
                </a:ext>
              </a:extLst>
            </p:cNvPr>
            <p:cNvGrpSpPr/>
            <p:nvPr/>
          </p:nvGrpSpPr>
          <p:grpSpPr>
            <a:xfrm>
              <a:off x="2764851" y="4803579"/>
              <a:ext cx="2832100" cy="1893126"/>
              <a:chOff x="2764851" y="4803579"/>
              <a:chExt cx="2832100" cy="1893126"/>
            </a:xfrm>
          </p:grpSpPr>
          <p:pic>
            <p:nvPicPr>
              <p:cNvPr id="21" name="Picture 20" descr="latex-image-1.pdf">
                <a:extLst>
                  <a:ext uri="{FF2B5EF4-FFF2-40B4-BE49-F238E27FC236}">
                    <a16:creationId xmlns:a16="http://schemas.microsoft.com/office/drawing/2014/main" id="{E699AB35-42C0-3047-98D7-04506E5E6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4851" y="4803579"/>
                <a:ext cx="2832100" cy="736600"/>
              </a:xfrm>
              <a:prstGeom prst="rect">
                <a:avLst/>
              </a:prstGeom>
            </p:spPr>
          </p:pic>
          <p:pic>
            <p:nvPicPr>
              <p:cNvPr id="23" name="Picture 22" descr="latex-image-1.pdf">
                <a:extLst>
                  <a:ext uri="{FF2B5EF4-FFF2-40B4-BE49-F238E27FC236}">
                    <a16:creationId xmlns:a16="http://schemas.microsoft.com/office/drawing/2014/main" id="{22C6586F-BFDB-5242-ABB6-99BD44A53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3483" y="5791143"/>
                <a:ext cx="317500" cy="165100"/>
              </a:xfrm>
              <a:prstGeom prst="rect">
                <a:avLst/>
              </a:prstGeom>
            </p:spPr>
          </p:pic>
          <p:pic>
            <p:nvPicPr>
              <p:cNvPr id="24" name="Picture 23" descr="latex-image-1.pdf">
                <a:extLst>
                  <a:ext uri="{FF2B5EF4-FFF2-40B4-BE49-F238E27FC236}">
                    <a16:creationId xmlns:a16="http://schemas.microsoft.com/office/drawing/2014/main" id="{D63A6784-8C1A-D940-A6F2-1B9646AB1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4603" y="5705692"/>
                <a:ext cx="1193800" cy="558800"/>
              </a:xfrm>
              <a:prstGeom prst="rect">
                <a:avLst/>
              </a:prstGeom>
            </p:spPr>
          </p:pic>
          <p:pic>
            <p:nvPicPr>
              <p:cNvPr id="29" name="Picture 28" descr="latex-image-1.pdf">
                <a:extLst>
                  <a:ext uri="{FF2B5EF4-FFF2-40B4-BE49-F238E27FC236}">
                    <a16:creationId xmlns:a16="http://schemas.microsoft.com/office/drawing/2014/main" id="{814E5E44-8809-D84E-9F76-2D0AF707B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2703" y="6430005"/>
                <a:ext cx="1155700" cy="26670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14842C-41D6-8F4D-ABA2-668C76657B45}"/>
              </a:ext>
            </a:extLst>
          </p:cNvPr>
          <p:cNvGrpSpPr/>
          <p:nvPr/>
        </p:nvGrpSpPr>
        <p:grpSpPr>
          <a:xfrm>
            <a:off x="5969000" y="4923924"/>
            <a:ext cx="6223000" cy="1323439"/>
            <a:chOff x="5969000" y="4923924"/>
            <a:chExt cx="6223000" cy="1323439"/>
          </a:xfrm>
        </p:grpSpPr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77341E8C-1D00-0348-99EB-3B8ECC87C0CA}"/>
                </a:ext>
              </a:extLst>
            </p:cNvPr>
            <p:cNvSpPr/>
            <p:nvPr/>
          </p:nvSpPr>
          <p:spPr>
            <a:xfrm>
              <a:off x="5969000" y="5545414"/>
              <a:ext cx="990600" cy="2286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8869BF-6E44-8647-A798-C8572F5EFC9B}"/>
                </a:ext>
              </a:extLst>
            </p:cNvPr>
            <p:cNvSpPr/>
            <p:nvPr/>
          </p:nvSpPr>
          <p:spPr>
            <a:xfrm>
              <a:off x="6907983" y="4923924"/>
              <a:ext cx="528401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000" dirty="0">
                  <a:latin typeface="Optima" panose="02000503060000020004" pitchFamily="2" charset="0"/>
                </a:rPr>
                <a:t>For each given z, we can find top C products.</a:t>
              </a:r>
            </a:p>
            <a:p>
              <a:pPr lvl="1"/>
              <a:endParaRPr lang="en-US" sz="2000" dirty="0">
                <a:latin typeface="Optima" panose="02000503060000020004" pitchFamily="2" charset="0"/>
              </a:endParaRPr>
            </a:p>
            <a:p>
              <a:pPr lvl="1"/>
              <a:r>
                <a:rPr lang="en-US" sz="2000" dirty="0">
                  <a:latin typeface="Optima" panose="02000503060000020004" pitchFamily="2" charset="0"/>
                </a:rPr>
                <a:t>We need to find the largest fixed point z.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67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9B38493-D4A9-F74D-AF32-03155CE135D5}"/>
              </a:ext>
            </a:extLst>
          </p:cNvPr>
          <p:cNvGrpSpPr/>
          <p:nvPr/>
        </p:nvGrpSpPr>
        <p:grpSpPr>
          <a:xfrm>
            <a:off x="380384" y="4272222"/>
            <a:ext cx="7251215" cy="2224021"/>
            <a:chOff x="380384" y="4272222"/>
            <a:chExt cx="7251215" cy="222402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8F20E0-91B7-8245-B1B0-C183A9C15780}"/>
                </a:ext>
              </a:extLst>
            </p:cNvPr>
            <p:cNvCxnSpPr/>
            <p:nvPr/>
          </p:nvCxnSpPr>
          <p:spPr>
            <a:xfrm>
              <a:off x="1675784" y="6253422"/>
              <a:ext cx="579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2A3A07-DE1D-A64E-9150-F58D711DACA6}"/>
                </a:ext>
              </a:extLst>
            </p:cNvPr>
            <p:cNvCxnSpPr/>
            <p:nvPr/>
          </p:nvCxnSpPr>
          <p:spPr>
            <a:xfrm flipV="1">
              <a:off x="1675784" y="4424622"/>
              <a:ext cx="0" cy="18288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AECBDB-B64F-C44E-9B78-535126A585C9}"/>
                </a:ext>
              </a:extLst>
            </p:cNvPr>
            <p:cNvCxnSpPr/>
            <p:nvPr/>
          </p:nvCxnSpPr>
          <p:spPr>
            <a:xfrm flipH="1" flipV="1">
              <a:off x="1294784" y="4958022"/>
              <a:ext cx="4495800" cy="1447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42A4B3-4EC2-A64A-92A6-279AB2489FF7}"/>
                </a:ext>
              </a:extLst>
            </p:cNvPr>
            <p:cNvCxnSpPr/>
            <p:nvPr/>
          </p:nvCxnSpPr>
          <p:spPr>
            <a:xfrm flipH="1" flipV="1">
              <a:off x="1447184" y="5643822"/>
              <a:ext cx="5715000" cy="6096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42" name="Picture 41" descr="latex-image-1.pdf">
              <a:extLst>
                <a:ext uri="{FF2B5EF4-FFF2-40B4-BE49-F238E27FC236}">
                  <a16:creationId xmlns:a16="http://schemas.microsoft.com/office/drawing/2014/main" id="{2D0FE7FB-9A76-E440-8831-8D7BC600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299" y="6369243"/>
              <a:ext cx="114300" cy="127000"/>
            </a:xfrm>
            <a:prstGeom prst="rect">
              <a:avLst/>
            </a:prstGeom>
          </p:spPr>
        </p:pic>
        <p:pic>
          <p:nvPicPr>
            <p:cNvPr id="43" name="Picture 42" descr="latex-image-1.pdf">
              <a:extLst>
                <a:ext uri="{FF2B5EF4-FFF2-40B4-BE49-F238E27FC236}">
                  <a16:creationId xmlns:a16="http://schemas.microsoft.com/office/drawing/2014/main" id="{A3186761-74CC-6344-BA97-77461101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4" y="4272222"/>
              <a:ext cx="977900" cy="241300"/>
            </a:xfrm>
            <a:prstGeom prst="rect">
              <a:avLst/>
            </a:prstGeom>
          </p:spPr>
        </p:pic>
        <p:pic>
          <p:nvPicPr>
            <p:cNvPr id="44" name="Picture 43" descr="latex-image-1.pdf">
              <a:extLst>
                <a:ext uri="{FF2B5EF4-FFF2-40B4-BE49-F238E27FC236}">
                  <a16:creationId xmlns:a16="http://schemas.microsoft.com/office/drawing/2014/main" id="{CA033EBB-0D59-8548-A6B2-F8F38EC0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4" y="5532301"/>
              <a:ext cx="977900" cy="241300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6CB0517-CD3F-4A4D-A076-E49BCFDCD514}"/>
                </a:ext>
              </a:extLst>
            </p:cNvPr>
            <p:cNvSpPr/>
            <p:nvPr/>
          </p:nvSpPr>
          <p:spPr>
            <a:xfrm>
              <a:off x="2437785" y="5283701"/>
              <a:ext cx="152400" cy="15692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332B1-206C-A246-8AAE-BD0982EC7278}"/>
                </a:ext>
              </a:extLst>
            </p:cNvPr>
            <p:cNvSpPr/>
            <p:nvPr/>
          </p:nvSpPr>
          <p:spPr>
            <a:xfrm>
              <a:off x="3053735" y="5753601"/>
              <a:ext cx="152400" cy="15692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EACFC02-01A2-0345-94CA-3442C3DCADEA}"/>
                </a:ext>
              </a:extLst>
            </p:cNvPr>
            <p:cNvSpPr/>
            <p:nvPr/>
          </p:nvSpPr>
          <p:spPr>
            <a:xfrm>
              <a:off x="4315654" y="5867901"/>
              <a:ext cx="152400" cy="15692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14ED9F-F6DF-BF41-BA20-C1BE23ECF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5518" y="4377267"/>
              <a:ext cx="615" cy="1876155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32F868A-F841-434B-9F0F-EE2A01500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7787" y="4377267"/>
              <a:ext cx="615" cy="1876155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80B037-6C30-564A-99B5-CF612E4BF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8782" y="4407689"/>
              <a:ext cx="615" cy="1876155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947333" y="1559592"/>
            <a:ext cx="8458200" cy="1447800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/>
          <p:nvPr/>
        </p:nvCxnSpPr>
        <p:spPr>
          <a:xfrm>
            <a:off x="1397000" y="3285067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D083318D-E487-7A49-A295-C26C52653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84" y="3335867"/>
            <a:ext cx="3860800" cy="73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D5CA3D-7CD0-DF43-95A7-CBC67679F7BF}"/>
              </a:ext>
            </a:extLst>
          </p:cNvPr>
          <p:cNvSpPr/>
          <p:nvPr/>
        </p:nvSpPr>
        <p:spPr>
          <a:xfrm>
            <a:off x="7479684" y="3834609"/>
            <a:ext cx="4597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Optima" panose="02000503060000020004" pitchFamily="2" charset="0"/>
              </a:rPr>
              <a:t>Simple Algorithm: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Find all intersections.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Sort all intersection points.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Going through all intersection regions to find the optimal z and ordering (i.e., assortment).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047F7-18D1-0442-A8D1-0AB17BBB744C}"/>
              </a:ext>
            </a:extLst>
          </p:cNvPr>
          <p:cNvSpPr/>
          <p:nvPr/>
        </p:nvSpPr>
        <p:spPr>
          <a:xfrm>
            <a:off x="7784484" y="6123087"/>
            <a:ext cx="393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FF0000"/>
                </a:solidFill>
                <a:latin typeface="Optima" panose="02000503060000020004" pitchFamily="2" charset="0"/>
              </a:rPr>
              <a:t>What is the time complexity?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AAA2B6-312B-DD4A-9299-1C361B6C043A}"/>
              </a:ext>
            </a:extLst>
          </p:cNvPr>
          <p:cNvCxnSpPr/>
          <p:nvPr/>
        </p:nvCxnSpPr>
        <p:spPr>
          <a:xfrm flipH="1" flipV="1">
            <a:off x="1370984" y="4500822"/>
            <a:ext cx="304800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>
            <a:extLst>
              <a:ext uri="{FF2B5EF4-FFF2-40B4-BE49-F238E27FC236}">
                <a16:creationId xmlns:a16="http://schemas.microsoft.com/office/drawing/2014/main" id="{21179FBC-3E08-E844-9D55-409CA5F9E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66" y="4773982"/>
            <a:ext cx="977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96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947333" y="1559592"/>
            <a:ext cx="8458200" cy="1447800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/>
          <p:nvPr/>
        </p:nvCxnSpPr>
        <p:spPr>
          <a:xfrm>
            <a:off x="1397000" y="3285067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D083318D-E487-7A49-A295-C26C52653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84" y="3335867"/>
            <a:ext cx="3860800" cy="736600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73F5631-68AF-B843-A275-0ED7B44C7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67" y="4110686"/>
            <a:ext cx="4673600" cy="304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2676F6-636C-3448-9E92-DBE77A36DB00}"/>
              </a:ext>
            </a:extLst>
          </p:cNvPr>
          <p:cNvCxnSpPr/>
          <p:nvPr/>
        </p:nvCxnSpPr>
        <p:spPr>
          <a:xfrm>
            <a:off x="4012584" y="6456622"/>
            <a:ext cx="5791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AB567B-427C-B847-8A5E-F2D42F309FEB}"/>
              </a:ext>
            </a:extLst>
          </p:cNvPr>
          <p:cNvCxnSpPr/>
          <p:nvPr/>
        </p:nvCxnSpPr>
        <p:spPr>
          <a:xfrm flipV="1">
            <a:off x="4012584" y="4627822"/>
            <a:ext cx="0" cy="1828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26CEFF6-18CD-5E47-809A-2DBB5A2C6C84}"/>
              </a:ext>
            </a:extLst>
          </p:cNvPr>
          <p:cNvCxnSpPr/>
          <p:nvPr/>
        </p:nvCxnSpPr>
        <p:spPr>
          <a:xfrm flipH="1" flipV="1">
            <a:off x="3707784" y="4704022"/>
            <a:ext cx="304800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57A5DD-82C6-354C-A54E-0A2E1EB927EB}"/>
              </a:ext>
            </a:extLst>
          </p:cNvPr>
          <p:cNvCxnSpPr/>
          <p:nvPr/>
        </p:nvCxnSpPr>
        <p:spPr>
          <a:xfrm flipH="1" flipV="1">
            <a:off x="3631584" y="5161222"/>
            <a:ext cx="4495800" cy="14478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1B27C-593B-C545-A518-A0E8B78355CE}"/>
              </a:ext>
            </a:extLst>
          </p:cNvPr>
          <p:cNvCxnSpPr/>
          <p:nvPr/>
        </p:nvCxnSpPr>
        <p:spPr>
          <a:xfrm flipH="1" flipV="1">
            <a:off x="3783984" y="5847022"/>
            <a:ext cx="5715000" cy="60960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5" name="Picture 34" descr="latex-image-1.pdf">
            <a:extLst>
              <a:ext uri="{FF2B5EF4-FFF2-40B4-BE49-F238E27FC236}">
                <a16:creationId xmlns:a16="http://schemas.microsoft.com/office/drawing/2014/main" id="{23DF5FE0-043A-3541-89F6-736DF3A33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99" y="6572443"/>
            <a:ext cx="114300" cy="127000"/>
          </a:xfrm>
          <a:prstGeom prst="rect">
            <a:avLst/>
          </a:prstGeom>
        </p:spPr>
      </p:pic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8E57DA6E-5847-6C4F-AF7F-905C561A74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84" y="4475422"/>
            <a:ext cx="977900" cy="2413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642F6133-CC74-174B-A0C4-361BB6839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66" y="4977182"/>
            <a:ext cx="977900" cy="2413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33216EB4-E58F-6947-9643-71763C6676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84" y="5735501"/>
            <a:ext cx="977900" cy="2413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5659534A-E216-B84B-BA74-5A696980D3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12" y="4017709"/>
            <a:ext cx="1028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0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9B38493-D4A9-F74D-AF32-03155CE135D5}"/>
              </a:ext>
            </a:extLst>
          </p:cNvPr>
          <p:cNvGrpSpPr/>
          <p:nvPr/>
        </p:nvGrpSpPr>
        <p:grpSpPr>
          <a:xfrm>
            <a:off x="380384" y="4272222"/>
            <a:ext cx="7251215" cy="2224021"/>
            <a:chOff x="380384" y="4272222"/>
            <a:chExt cx="7251215" cy="222402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8F20E0-91B7-8245-B1B0-C183A9C15780}"/>
                </a:ext>
              </a:extLst>
            </p:cNvPr>
            <p:cNvCxnSpPr/>
            <p:nvPr/>
          </p:nvCxnSpPr>
          <p:spPr>
            <a:xfrm>
              <a:off x="1675784" y="6253422"/>
              <a:ext cx="579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2A3A07-DE1D-A64E-9150-F58D711DACA6}"/>
                </a:ext>
              </a:extLst>
            </p:cNvPr>
            <p:cNvCxnSpPr/>
            <p:nvPr/>
          </p:nvCxnSpPr>
          <p:spPr>
            <a:xfrm flipV="1">
              <a:off x="1675784" y="4424622"/>
              <a:ext cx="0" cy="18288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2AECBDB-B64F-C44E-9B78-535126A585C9}"/>
                </a:ext>
              </a:extLst>
            </p:cNvPr>
            <p:cNvCxnSpPr/>
            <p:nvPr/>
          </p:nvCxnSpPr>
          <p:spPr>
            <a:xfrm flipH="1" flipV="1">
              <a:off x="1294784" y="4958022"/>
              <a:ext cx="4495800" cy="1447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242A4B3-4EC2-A64A-92A6-279AB2489FF7}"/>
                </a:ext>
              </a:extLst>
            </p:cNvPr>
            <p:cNvCxnSpPr/>
            <p:nvPr/>
          </p:nvCxnSpPr>
          <p:spPr>
            <a:xfrm flipH="1" flipV="1">
              <a:off x="1447184" y="5643822"/>
              <a:ext cx="5715000" cy="6096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42" name="Picture 41" descr="latex-image-1.pdf">
              <a:extLst>
                <a:ext uri="{FF2B5EF4-FFF2-40B4-BE49-F238E27FC236}">
                  <a16:creationId xmlns:a16="http://schemas.microsoft.com/office/drawing/2014/main" id="{2D0FE7FB-9A76-E440-8831-8D7BC600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299" y="6369243"/>
              <a:ext cx="114300" cy="127000"/>
            </a:xfrm>
            <a:prstGeom prst="rect">
              <a:avLst/>
            </a:prstGeom>
          </p:spPr>
        </p:pic>
        <p:pic>
          <p:nvPicPr>
            <p:cNvPr id="43" name="Picture 42" descr="latex-image-1.pdf">
              <a:extLst>
                <a:ext uri="{FF2B5EF4-FFF2-40B4-BE49-F238E27FC236}">
                  <a16:creationId xmlns:a16="http://schemas.microsoft.com/office/drawing/2014/main" id="{A3186761-74CC-6344-BA97-77461101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4" y="4272222"/>
              <a:ext cx="977900" cy="241300"/>
            </a:xfrm>
            <a:prstGeom prst="rect">
              <a:avLst/>
            </a:prstGeom>
          </p:spPr>
        </p:pic>
        <p:pic>
          <p:nvPicPr>
            <p:cNvPr id="44" name="Picture 43" descr="latex-image-1.pdf">
              <a:extLst>
                <a:ext uri="{FF2B5EF4-FFF2-40B4-BE49-F238E27FC236}">
                  <a16:creationId xmlns:a16="http://schemas.microsoft.com/office/drawing/2014/main" id="{CA033EBB-0D59-8548-A6B2-F8F38EC0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4" y="5532301"/>
              <a:ext cx="977900" cy="241300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6CB0517-CD3F-4A4D-A076-E49BCFDCD514}"/>
                </a:ext>
              </a:extLst>
            </p:cNvPr>
            <p:cNvSpPr/>
            <p:nvPr/>
          </p:nvSpPr>
          <p:spPr>
            <a:xfrm>
              <a:off x="2437785" y="5283701"/>
              <a:ext cx="152400" cy="15692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8F332B1-206C-A246-8AAE-BD0982EC7278}"/>
                </a:ext>
              </a:extLst>
            </p:cNvPr>
            <p:cNvSpPr/>
            <p:nvPr/>
          </p:nvSpPr>
          <p:spPr>
            <a:xfrm>
              <a:off x="3053735" y="5753601"/>
              <a:ext cx="152400" cy="15692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EACFC02-01A2-0345-94CA-3442C3DCADEA}"/>
                </a:ext>
              </a:extLst>
            </p:cNvPr>
            <p:cNvSpPr/>
            <p:nvPr/>
          </p:nvSpPr>
          <p:spPr>
            <a:xfrm>
              <a:off x="4315654" y="5867901"/>
              <a:ext cx="152400" cy="15692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14ED9F-F6DF-BF41-BA20-C1BE23ECF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5518" y="4377267"/>
              <a:ext cx="615" cy="1876155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32F868A-F841-434B-9F0F-EE2A01500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7787" y="4377267"/>
              <a:ext cx="615" cy="1876155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80B037-6C30-564A-99B5-CF612E4BF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8782" y="4407689"/>
              <a:ext cx="615" cy="1876155"/>
            </a:xfrm>
            <a:prstGeom prst="line">
              <a:avLst/>
            </a:prstGeom>
            <a:ln w="285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947333" y="1559592"/>
            <a:ext cx="8458200" cy="1447800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/>
          <p:nvPr/>
        </p:nvCxnSpPr>
        <p:spPr>
          <a:xfrm>
            <a:off x="1397000" y="3285067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D083318D-E487-7A49-A295-C26C52653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84" y="3335867"/>
            <a:ext cx="3860800" cy="73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D5CA3D-7CD0-DF43-95A7-CBC67679F7BF}"/>
              </a:ext>
            </a:extLst>
          </p:cNvPr>
          <p:cNvSpPr/>
          <p:nvPr/>
        </p:nvSpPr>
        <p:spPr>
          <a:xfrm>
            <a:off x="7479684" y="3834609"/>
            <a:ext cx="4597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Optima" panose="02000503060000020004" pitchFamily="2" charset="0"/>
              </a:rPr>
              <a:t>Simple Algorithm: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Find all intersections.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Sort all intersection points.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Going through all intersection regions to find the optimal z and ordering (i.e., assortment).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047F7-18D1-0442-A8D1-0AB17BBB744C}"/>
              </a:ext>
            </a:extLst>
          </p:cNvPr>
          <p:cNvSpPr/>
          <p:nvPr/>
        </p:nvSpPr>
        <p:spPr>
          <a:xfrm>
            <a:off x="7784484" y="6123087"/>
            <a:ext cx="393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FF0000"/>
                </a:solidFill>
                <a:latin typeface="Optima" panose="02000503060000020004" pitchFamily="2" charset="0"/>
              </a:rPr>
              <a:t>What is the time complexity?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AAA2B6-312B-DD4A-9299-1C361B6C043A}"/>
              </a:ext>
            </a:extLst>
          </p:cNvPr>
          <p:cNvCxnSpPr/>
          <p:nvPr/>
        </p:nvCxnSpPr>
        <p:spPr>
          <a:xfrm flipH="1" flipV="1">
            <a:off x="1370984" y="4500822"/>
            <a:ext cx="304800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>
            <a:extLst>
              <a:ext uri="{FF2B5EF4-FFF2-40B4-BE49-F238E27FC236}">
                <a16:creationId xmlns:a16="http://schemas.microsoft.com/office/drawing/2014/main" id="{21179FBC-3E08-E844-9D55-409CA5F9E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66" y="4773982"/>
            <a:ext cx="977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528-01F9-304F-946D-FCE04542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Optima" panose="02000503060000020004" pitchFamily="2" charset="0"/>
              </a:rPr>
              <a:t>Cardinality Constrained Assortment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217E7-2523-1643-BA7B-BDDE724AA6D0}"/>
              </a:ext>
            </a:extLst>
          </p:cNvPr>
          <p:cNvGrpSpPr/>
          <p:nvPr/>
        </p:nvGrpSpPr>
        <p:grpSpPr>
          <a:xfrm>
            <a:off x="1947333" y="1559592"/>
            <a:ext cx="8458200" cy="1447800"/>
            <a:chOff x="1905000" y="4724400"/>
            <a:chExt cx="8458200" cy="1447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001D2B-AB02-A140-9DDB-EAF0509937DD}"/>
                </a:ext>
              </a:extLst>
            </p:cNvPr>
            <p:cNvSpPr/>
            <p:nvPr/>
          </p:nvSpPr>
          <p:spPr>
            <a:xfrm>
              <a:off x="1905000" y="4724400"/>
              <a:ext cx="8458200" cy="1447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atex-image-1.pdf">
              <a:extLst>
                <a:ext uri="{FF2B5EF4-FFF2-40B4-BE49-F238E27FC236}">
                  <a16:creationId xmlns:a16="http://schemas.microsoft.com/office/drawing/2014/main" id="{D3BF0042-31DA-B54D-A34C-B5D8AAAA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76" y="4850975"/>
              <a:ext cx="1333500" cy="279400"/>
            </a:xfrm>
            <a:prstGeom prst="rect">
              <a:avLst/>
            </a:prstGeom>
          </p:spPr>
        </p:pic>
        <p:pic>
          <p:nvPicPr>
            <p:cNvPr id="27" name="Picture 26" descr="latex-image-1.pdf">
              <a:extLst>
                <a:ext uri="{FF2B5EF4-FFF2-40B4-BE49-F238E27FC236}">
                  <a16:creationId xmlns:a16="http://schemas.microsoft.com/office/drawing/2014/main" id="{471A7957-EC74-6A4A-865E-4346ECE3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5410200"/>
              <a:ext cx="6362700" cy="3302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2C376E-1ABC-8840-BECD-F9C580598589}"/>
              </a:ext>
            </a:extLst>
          </p:cNvPr>
          <p:cNvCxnSpPr/>
          <p:nvPr/>
        </p:nvCxnSpPr>
        <p:spPr>
          <a:xfrm>
            <a:off x="1397000" y="3285067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DD5CA3D-7CD0-DF43-95A7-CBC67679F7BF}"/>
              </a:ext>
            </a:extLst>
          </p:cNvPr>
          <p:cNvSpPr/>
          <p:nvPr/>
        </p:nvSpPr>
        <p:spPr>
          <a:xfrm>
            <a:off x="4845006" y="3493595"/>
            <a:ext cx="716495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Optima" panose="02000503060000020004" pitchFamily="2" charset="0"/>
              </a:rPr>
              <a:t>Our Algorithm: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Initialize min = 0 and max = inf.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Find all intersections between (min, max).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(Terminal Condition) If we have 2 or 1 intersections, solve the optimal ordering between these intersections, and terminate. 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Find the median of all intersections at z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(Repeat Condition) Find the optimal ordering at z. If f(z) &gt; z, set min = z. Otherwise, set max = z.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Optima" panose="02000503060000020004" pitchFamily="2" charset="0"/>
              </a:rPr>
              <a:t>Repeat from Step 2.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457544-464F-814F-B8A2-B80E510D512A}"/>
              </a:ext>
            </a:extLst>
          </p:cNvPr>
          <p:cNvGrpSpPr/>
          <p:nvPr/>
        </p:nvGrpSpPr>
        <p:grpSpPr>
          <a:xfrm>
            <a:off x="190999" y="3983704"/>
            <a:ext cx="4567267" cy="2185051"/>
            <a:chOff x="250266" y="4272222"/>
            <a:chExt cx="7381333" cy="251460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6CEFF6-18CD-5E47-809A-2DBB5A2C6C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0984" y="4500822"/>
              <a:ext cx="3048000" cy="2286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latex-image-1.pdf">
              <a:extLst>
                <a:ext uri="{FF2B5EF4-FFF2-40B4-BE49-F238E27FC236}">
                  <a16:creationId xmlns:a16="http://schemas.microsoft.com/office/drawing/2014/main" id="{642F6133-CC74-174B-A0C4-361BB6839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66" y="4773982"/>
              <a:ext cx="977900" cy="2413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B00440-22B1-2F40-9B5B-1DE7BBC3E91F}"/>
                </a:ext>
              </a:extLst>
            </p:cNvPr>
            <p:cNvGrpSpPr/>
            <p:nvPr/>
          </p:nvGrpSpPr>
          <p:grpSpPr>
            <a:xfrm>
              <a:off x="380384" y="4272222"/>
              <a:ext cx="7251215" cy="2224021"/>
              <a:chOff x="380384" y="4272222"/>
              <a:chExt cx="7251215" cy="222402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62676F6-636C-3448-9E92-DBE77A36DB00}"/>
                  </a:ext>
                </a:extLst>
              </p:cNvPr>
              <p:cNvCxnSpPr/>
              <p:nvPr/>
            </p:nvCxnSpPr>
            <p:spPr>
              <a:xfrm>
                <a:off x="1675784" y="6253422"/>
                <a:ext cx="57912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7AB567B-427C-B847-8A5E-F2D42F309FEB}"/>
                  </a:ext>
                </a:extLst>
              </p:cNvPr>
              <p:cNvCxnSpPr/>
              <p:nvPr/>
            </p:nvCxnSpPr>
            <p:spPr>
              <a:xfrm flipV="1">
                <a:off x="1675784" y="4424622"/>
                <a:ext cx="0" cy="182880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557A5DD-82C6-354C-A54E-0A2E1EB927EB}"/>
                  </a:ext>
                </a:extLst>
              </p:cNvPr>
              <p:cNvCxnSpPr/>
              <p:nvPr/>
            </p:nvCxnSpPr>
            <p:spPr>
              <a:xfrm flipH="1" flipV="1">
                <a:off x="1294784" y="4958022"/>
                <a:ext cx="4495800" cy="144780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2E1B27C-593B-C545-A518-A0E8B78355CE}"/>
                  </a:ext>
                </a:extLst>
              </p:cNvPr>
              <p:cNvCxnSpPr/>
              <p:nvPr/>
            </p:nvCxnSpPr>
            <p:spPr>
              <a:xfrm flipH="1" flipV="1">
                <a:off x="1447184" y="5643822"/>
                <a:ext cx="5715000" cy="60960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35" name="Picture 34" descr="latex-image-1.pdf">
                <a:extLst>
                  <a:ext uri="{FF2B5EF4-FFF2-40B4-BE49-F238E27FC236}">
                    <a16:creationId xmlns:a16="http://schemas.microsoft.com/office/drawing/2014/main" id="{23DF5FE0-043A-3541-89F6-736DF3A33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7299" y="6369243"/>
                <a:ext cx="114300" cy="127000"/>
              </a:xfrm>
              <a:prstGeom prst="rect">
                <a:avLst/>
              </a:prstGeom>
            </p:spPr>
          </p:pic>
          <p:pic>
            <p:nvPicPr>
              <p:cNvPr id="36" name="Picture 35" descr="latex-image-1.pdf">
                <a:extLst>
                  <a:ext uri="{FF2B5EF4-FFF2-40B4-BE49-F238E27FC236}">
                    <a16:creationId xmlns:a16="http://schemas.microsoft.com/office/drawing/2014/main" id="{8E57DA6E-5847-6C4F-AF7F-905C561A7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84" y="4272222"/>
                <a:ext cx="977900" cy="241300"/>
              </a:xfrm>
              <a:prstGeom prst="rect">
                <a:avLst/>
              </a:prstGeom>
            </p:spPr>
          </p:pic>
          <p:pic>
            <p:nvPicPr>
              <p:cNvPr id="38" name="Picture 37" descr="latex-image-1.pdf">
                <a:extLst>
                  <a:ext uri="{FF2B5EF4-FFF2-40B4-BE49-F238E27FC236}">
                    <a16:creationId xmlns:a16="http://schemas.microsoft.com/office/drawing/2014/main" id="{33216EB4-E58F-6947-9643-71763C667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84" y="5532301"/>
                <a:ext cx="977900" cy="241300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2C5330B-B4CA-6146-962E-35492703A209}"/>
                  </a:ext>
                </a:extLst>
              </p:cNvPr>
              <p:cNvSpPr/>
              <p:nvPr/>
            </p:nvSpPr>
            <p:spPr>
              <a:xfrm>
                <a:off x="2437785" y="5283701"/>
                <a:ext cx="152400" cy="15692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90B6E7F-A816-C74E-883D-6950DDBDC5B0}"/>
                  </a:ext>
                </a:extLst>
              </p:cNvPr>
              <p:cNvSpPr/>
              <p:nvPr/>
            </p:nvSpPr>
            <p:spPr>
              <a:xfrm>
                <a:off x="3053735" y="5753601"/>
                <a:ext cx="152400" cy="15692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597FFCF-24F6-7547-A26E-78E84C0B1D8E}"/>
                  </a:ext>
                </a:extLst>
              </p:cNvPr>
              <p:cNvSpPr/>
              <p:nvPr/>
            </p:nvSpPr>
            <p:spPr>
              <a:xfrm>
                <a:off x="4315654" y="5867901"/>
                <a:ext cx="152400" cy="15692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0F18F88-0212-7A4A-BB94-2981DCC4DE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05518" y="4377267"/>
                <a:ext cx="615" cy="187615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B1B324-3734-B04A-BC48-5C032ACDF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7787" y="4377267"/>
                <a:ext cx="615" cy="187615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3217AF1-C666-2B47-9723-2E952E2A85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98782" y="4407689"/>
                <a:ext cx="615" cy="187615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0F6BF1-4E1C-CF41-8754-5A7B17471B59}"/>
              </a:ext>
            </a:extLst>
          </p:cNvPr>
          <p:cNvSpPr/>
          <p:nvPr/>
        </p:nvSpPr>
        <p:spPr>
          <a:xfrm>
            <a:off x="8255000" y="6377087"/>
            <a:ext cx="393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FF0000"/>
                </a:solidFill>
                <a:latin typeface="Optima" panose="02000503060000020004" pitchFamily="2" charset="0"/>
              </a:rPr>
              <a:t>What is the time complexity?</a:t>
            </a:r>
          </a:p>
        </p:txBody>
      </p:sp>
    </p:spTree>
    <p:extLst>
      <p:ext uri="{BB962C8B-B14F-4D97-AF65-F5344CB8AC3E}">
        <p14:creationId xmlns:p14="http://schemas.microsoft.com/office/powerpoint/2010/main" val="34769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BD3E-CC53-0C42-999E-9B12E9AA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The </a:t>
            </a:r>
            <a:r>
              <a:rPr lang="en-US" altLang="zh-CN" dirty="0">
                <a:latin typeface="Optima" panose="02000503060000020004" pitchFamily="2" charset="0"/>
              </a:rPr>
              <a:t>Alibaba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Product</a:t>
            </a:r>
            <a:r>
              <a:rPr lang="zh-CN" altLang="en-US" dirty="0">
                <a:latin typeface="Optima" panose="02000503060000020004" pitchFamily="2" charset="0"/>
              </a:rPr>
              <a:t> </a:t>
            </a:r>
            <a:r>
              <a:rPr lang="en-US" altLang="zh-CN" dirty="0">
                <a:latin typeface="Optima" panose="02000503060000020004" pitchFamily="2" charset="0"/>
              </a:rPr>
              <a:t>Display</a:t>
            </a:r>
            <a:r>
              <a:rPr lang="en-US" dirty="0">
                <a:latin typeface="Optima" panose="02000503060000020004" pitchFamily="2" charset="0"/>
              </a:rPr>
              <a:t> Problem</a:t>
            </a:r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E899D6C4-8F30-3A41-B189-AE1D773B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39" y="1427921"/>
            <a:ext cx="203200" cy="152400"/>
          </a:xfrm>
          <a:prstGeom prst="rect">
            <a:avLst/>
          </a:prstGeom>
        </p:spPr>
      </p:pic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66A7219-B168-FB4B-8B5E-0960ADC75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39" y="1427921"/>
            <a:ext cx="215900" cy="152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76ECDC-6074-3840-AB99-552B18EDE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339" y="1427921"/>
            <a:ext cx="215900" cy="165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0D35C935-2B5A-1741-BC3B-7475940BA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9" y="5923721"/>
            <a:ext cx="87122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DDDCE-C8F5-184F-BC11-B6D6D234F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069" y="1656521"/>
            <a:ext cx="1600692" cy="1069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50C08-BDD0-EC4D-BC09-DD828668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220" y="1656522"/>
            <a:ext cx="1752600" cy="1121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6343B8-D198-B04F-92F5-4F4D5110A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279" y="1656521"/>
            <a:ext cx="1600200" cy="1098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FFFA8-DBC6-9647-91A3-B9E026183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1939" y="1656521"/>
            <a:ext cx="1754541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2A458F-455E-954D-B14A-E969DBA028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2939" y="1656521"/>
            <a:ext cx="1828800" cy="1193694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9E3805CF-D2E8-6542-92CC-8AF80B4C8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1427921"/>
            <a:ext cx="215900" cy="1651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E3D9F2D-6E30-A34D-89CA-12BF85DAD8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39" y="1427921"/>
            <a:ext cx="215900" cy="152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84827D-8875-854A-998D-7F4F1E927F19}"/>
              </a:ext>
            </a:extLst>
          </p:cNvPr>
          <p:cNvSpPr/>
          <p:nvPr/>
        </p:nvSpPr>
        <p:spPr>
          <a:xfrm>
            <a:off x="2302403" y="3715081"/>
            <a:ext cx="7239000" cy="1752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750F85-AA4A-CF46-80B4-11455F193A59}"/>
              </a:ext>
            </a:extLst>
          </p:cNvPr>
          <p:cNvSpPr/>
          <p:nvPr/>
        </p:nvSpPr>
        <p:spPr>
          <a:xfrm>
            <a:off x="2492903" y="3974161"/>
            <a:ext cx="1981200" cy="1234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C5966BD-1C5F-044E-B870-7FC8AEC636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39" y="3409121"/>
            <a:ext cx="812800" cy="190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127ED01-648E-5F4E-8E05-23C76E0E7D32}"/>
              </a:ext>
            </a:extLst>
          </p:cNvPr>
          <p:cNvSpPr/>
          <p:nvPr/>
        </p:nvSpPr>
        <p:spPr>
          <a:xfrm>
            <a:off x="4931303" y="3974161"/>
            <a:ext cx="1981200" cy="1234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D82A49-179F-554D-82B6-FE2D4FBC1535}"/>
              </a:ext>
            </a:extLst>
          </p:cNvPr>
          <p:cNvSpPr/>
          <p:nvPr/>
        </p:nvSpPr>
        <p:spPr>
          <a:xfrm>
            <a:off x="7369703" y="3974161"/>
            <a:ext cx="1981200" cy="1234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DCA35BA4-85B1-124D-8384-0C0FEFFC85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92" y="2955267"/>
            <a:ext cx="1879600" cy="266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D955F8-9AA8-AA43-B41E-6B37941AB643}"/>
              </a:ext>
            </a:extLst>
          </p:cNvPr>
          <p:cNvSpPr txBox="1"/>
          <p:nvPr/>
        </p:nvSpPr>
        <p:spPr>
          <a:xfrm>
            <a:off x="424070" y="1007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3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B74D-1DF7-E841-AAE9-AE00E06C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The Current Practice – Machine Learning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CE80B-D500-9246-A7C9-58573B988D8F}"/>
              </a:ext>
            </a:extLst>
          </p:cNvPr>
          <p:cNvGrpSpPr/>
          <p:nvPr/>
        </p:nvGrpSpPr>
        <p:grpSpPr>
          <a:xfrm>
            <a:off x="2432491" y="5000413"/>
            <a:ext cx="4335117" cy="1780535"/>
            <a:chOff x="1782417" y="5348288"/>
            <a:chExt cx="5105400" cy="1905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5D8630C-9785-9B4B-8402-AA1E950654E0}"/>
                </a:ext>
              </a:extLst>
            </p:cNvPr>
            <p:cNvSpPr/>
            <p:nvPr/>
          </p:nvSpPr>
          <p:spPr>
            <a:xfrm>
              <a:off x="4906617" y="5424488"/>
              <a:ext cx="1981200" cy="1828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DA1FF-F199-8C4E-A3E9-1319D38F0305}"/>
                </a:ext>
              </a:extLst>
            </p:cNvPr>
            <p:cNvSpPr txBox="1"/>
            <p:nvPr/>
          </p:nvSpPr>
          <p:spPr>
            <a:xfrm>
              <a:off x="5092440" y="5891048"/>
              <a:ext cx="1600200" cy="78483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Machine Learning</a:t>
              </a:r>
            </a:p>
            <a:p>
              <a:endParaRPr lang="en-US" sz="15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500" dirty="0">
                  <a:solidFill>
                    <a:schemeClr val="bg1"/>
                  </a:solidFill>
                </a:rPr>
                <a:t>Black Box</a:t>
              </a:r>
            </a:p>
          </p:txBody>
        </p:sp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92188460-8AFF-2E4F-B067-E2B33A84A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417" y="5348288"/>
              <a:ext cx="3073400" cy="2159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AFED43-C9D6-E44D-BBEC-2C7AA62C3AA7}"/>
                </a:ext>
              </a:extLst>
            </p:cNvPr>
            <p:cNvCxnSpPr/>
            <p:nvPr/>
          </p:nvCxnSpPr>
          <p:spPr>
            <a:xfrm>
              <a:off x="3154017" y="5805488"/>
              <a:ext cx="1524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 descr="latex-image-1.pdf">
              <a:extLst>
                <a:ext uri="{FF2B5EF4-FFF2-40B4-BE49-F238E27FC236}">
                  <a16:creationId xmlns:a16="http://schemas.microsoft.com/office/drawing/2014/main" id="{D5CC6A05-5034-FB4F-B65D-19BA4DBBA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817" y="6491288"/>
              <a:ext cx="38100" cy="2413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906BEA-B1D9-E74E-AD2B-65B08205154C}"/>
                </a:ext>
              </a:extLst>
            </p:cNvPr>
            <p:cNvCxnSpPr/>
            <p:nvPr/>
          </p:nvCxnSpPr>
          <p:spPr>
            <a:xfrm>
              <a:off x="3154017" y="6034088"/>
              <a:ext cx="1524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B326D9-C0FB-674D-B27F-5CD35885454B}"/>
                </a:ext>
              </a:extLst>
            </p:cNvPr>
            <p:cNvCxnSpPr/>
            <p:nvPr/>
          </p:nvCxnSpPr>
          <p:spPr>
            <a:xfrm>
              <a:off x="3154017" y="6262688"/>
              <a:ext cx="1524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3F053B-59F4-0D49-BF65-7BD5E2A96A74}"/>
                </a:ext>
              </a:extLst>
            </p:cNvPr>
            <p:cNvCxnSpPr/>
            <p:nvPr/>
          </p:nvCxnSpPr>
          <p:spPr>
            <a:xfrm>
              <a:off x="3154017" y="6872288"/>
              <a:ext cx="1524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ED472C-3360-AD47-82AF-7C10BFF926BE}"/>
              </a:ext>
            </a:extLst>
          </p:cNvPr>
          <p:cNvGrpSpPr/>
          <p:nvPr/>
        </p:nvGrpSpPr>
        <p:grpSpPr>
          <a:xfrm>
            <a:off x="1651347" y="1462088"/>
            <a:ext cx="9122670" cy="2802779"/>
            <a:chOff x="1651347" y="1462088"/>
            <a:chExt cx="9122670" cy="2802779"/>
          </a:xfrm>
        </p:grpSpPr>
        <p:pic>
          <p:nvPicPr>
            <p:cNvPr id="4" name="Picture 3" descr="latex-image-1.pdf">
              <a:extLst>
                <a:ext uri="{FF2B5EF4-FFF2-40B4-BE49-F238E27FC236}">
                  <a16:creationId xmlns:a16="http://schemas.microsoft.com/office/drawing/2014/main" id="{0E5E5475-0353-1742-BCBC-AB026B775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17" y="1462088"/>
              <a:ext cx="203200" cy="152400"/>
            </a:xfrm>
            <a:prstGeom prst="rect">
              <a:avLst/>
            </a:prstGeom>
          </p:spPr>
        </p:pic>
        <p:pic>
          <p:nvPicPr>
            <p:cNvPr id="5" name="Picture 4" descr="latex-image-1.pdf">
              <a:extLst>
                <a:ext uri="{FF2B5EF4-FFF2-40B4-BE49-F238E27FC236}">
                  <a16:creationId xmlns:a16="http://schemas.microsoft.com/office/drawing/2014/main" id="{759B9095-19E1-D043-AB4C-91C15B2E3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617" y="1462088"/>
              <a:ext cx="215900" cy="152400"/>
            </a:xfrm>
            <a:prstGeom prst="rect">
              <a:avLst/>
            </a:prstGeom>
          </p:spPr>
        </p:pic>
        <p:pic>
          <p:nvPicPr>
            <p:cNvPr id="6" name="Picture 5" descr="latex-image-1.pdf">
              <a:extLst>
                <a:ext uri="{FF2B5EF4-FFF2-40B4-BE49-F238E27FC236}">
                  <a16:creationId xmlns:a16="http://schemas.microsoft.com/office/drawing/2014/main" id="{67691FA7-AAF7-2548-96EF-10B74C7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17" y="1462088"/>
              <a:ext cx="215900" cy="165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0056E-742D-244A-B295-612FFFE4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347" y="1690688"/>
              <a:ext cx="1600692" cy="10694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971022-9318-3D43-A958-F2E80CDDB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8498" y="1690688"/>
              <a:ext cx="1752600" cy="11219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8199C7-9944-4446-864F-674AF9C66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7557" y="1690688"/>
              <a:ext cx="1600200" cy="10980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ABD08A-7C60-C14F-8DEF-ED54B9F56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4216" y="1690688"/>
              <a:ext cx="1754541" cy="1143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15AE3D-F625-EB42-A7B6-03FB8181C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45217" y="1690688"/>
              <a:ext cx="1828800" cy="1193694"/>
            </a:xfrm>
            <a:prstGeom prst="rect">
              <a:avLst/>
            </a:prstGeom>
          </p:spPr>
        </p:pic>
        <p:pic>
          <p:nvPicPr>
            <p:cNvPr id="12" name="Picture 11" descr="latex-image-1.pdf">
              <a:extLst>
                <a:ext uri="{FF2B5EF4-FFF2-40B4-BE49-F238E27FC236}">
                  <a16:creationId xmlns:a16="http://schemas.microsoft.com/office/drawing/2014/main" id="{D5BCA00F-F7C2-8F44-8B77-7034AD39E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9617" y="1462088"/>
              <a:ext cx="215900" cy="165100"/>
            </a:xfrm>
            <a:prstGeom prst="rect">
              <a:avLst/>
            </a:prstGeom>
          </p:spPr>
        </p:pic>
        <p:pic>
          <p:nvPicPr>
            <p:cNvPr id="21" name="Picture 20" descr="latex-image-1.pdf">
              <a:extLst>
                <a:ext uri="{FF2B5EF4-FFF2-40B4-BE49-F238E27FC236}">
                  <a16:creationId xmlns:a16="http://schemas.microsoft.com/office/drawing/2014/main" id="{95E731BC-6FDD-6447-B112-4511DF8D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417" y="1462088"/>
              <a:ext cx="215900" cy="152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57A502-3222-4142-8558-632FF1BEE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01634" y="2894560"/>
              <a:ext cx="1911865" cy="1370307"/>
            </a:xfrm>
            <a:prstGeom prst="rect">
              <a:avLst/>
            </a:prstGeom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1E898B4-24CE-B347-AD2A-50826620A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1652" y="2894560"/>
            <a:ext cx="3320774" cy="2381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>
                <a:latin typeface="Optima" panose="02000503060000020004" pitchFamily="2" charset="0"/>
              </a:rPr>
              <a:t>Product Features (e.g.)</a:t>
            </a:r>
          </a:p>
          <a:p>
            <a:r>
              <a:rPr lang="en-US" sz="1800" dirty="0">
                <a:latin typeface="Optima" panose="02000503060000020004" pitchFamily="2" charset="0"/>
              </a:rPr>
              <a:t>Price</a:t>
            </a:r>
          </a:p>
          <a:p>
            <a:r>
              <a:rPr lang="en-US" sz="1800" dirty="0">
                <a:latin typeface="Optima" panose="02000503060000020004" pitchFamily="2" charset="0"/>
              </a:rPr>
              <a:t>Seller ID</a:t>
            </a:r>
          </a:p>
          <a:p>
            <a:r>
              <a:rPr lang="en-US" sz="1800" dirty="0">
                <a:latin typeface="Optima" panose="02000503060000020004" pitchFamily="2" charset="0"/>
              </a:rPr>
              <a:t>Category</a:t>
            </a:r>
          </a:p>
          <a:p>
            <a:r>
              <a:rPr lang="en-US" sz="1800" dirty="0">
                <a:latin typeface="Optima" panose="02000503060000020004" pitchFamily="2" charset="0"/>
              </a:rPr>
              <a:t>Launch Date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FFEF0F6-BD55-3949-BE95-3DA50ED3B1E7}"/>
              </a:ext>
            </a:extLst>
          </p:cNvPr>
          <p:cNvSpPr txBox="1">
            <a:spLocks/>
          </p:cNvSpPr>
          <p:nvPr/>
        </p:nvSpPr>
        <p:spPr>
          <a:xfrm>
            <a:off x="8535780" y="2894560"/>
            <a:ext cx="3320774" cy="23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>
                <a:latin typeface="Optima" panose="02000503060000020004" pitchFamily="2" charset="0"/>
              </a:rPr>
              <a:t>Customer Features (e.g.)</a:t>
            </a:r>
          </a:p>
          <a:p>
            <a:r>
              <a:rPr lang="en-US" sz="1800" dirty="0">
                <a:latin typeface="Optima" panose="02000503060000020004" pitchFamily="2" charset="0"/>
              </a:rPr>
              <a:t>Age</a:t>
            </a:r>
          </a:p>
          <a:p>
            <a:r>
              <a:rPr lang="en-US" sz="1800" dirty="0">
                <a:latin typeface="Optima" panose="02000503060000020004" pitchFamily="2" charset="0"/>
              </a:rPr>
              <a:t>Gender</a:t>
            </a:r>
          </a:p>
          <a:p>
            <a:r>
              <a:rPr lang="en-US" sz="1800" dirty="0">
                <a:latin typeface="Optima" panose="02000503060000020004" pitchFamily="2" charset="0"/>
              </a:rPr>
              <a:t>Device </a:t>
            </a:r>
          </a:p>
          <a:p>
            <a:r>
              <a:rPr lang="en-US" sz="1800" dirty="0">
                <a:latin typeface="Optima" panose="02000503060000020004" pitchFamily="2" charset="0"/>
              </a:rPr>
              <a:t>Historical purchases/clicks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20C93E1-286E-FB4C-9A1E-9D340A0231B4}"/>
              </a:ext>
            </a:extLst>
          </p:cNvPr>
          <p:cNvSpPr txBox="1">
            <a:spLocks/>
          </p:cNvSpPr>
          <p:nvPr/>
        </p:nvSpPr>
        <p:spPr>
          <a:xfrm>
            <a:off x="4294871" y="4206769"/>
            <a:ext cx="3452129" cy="5799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u="sng" dirty="0">
                <a:latin typeface="Optima" panose="02000503060000020004" pitchFamily="2" charset="0"/>
              </a:rPr>
              <a:t>Joint Features through Collaborative Filtering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88B3A5-9212-3C42-B6B2-961D435C9C9F}"/>
              </a:ext>
            </a:extLst>
          </p:cNvPr>
          <p:cNvGrpSpPr/>
          <p:nvPr/>
        </p:nvGrpSpPr>
        <p:grpSpPr>
          <a:xfrm>
            <a:off x="7154517" y="5071634"/>
            <a:ext cx="3581400" cy="1546132"/>
            <a:chOff x="7754598" y="4915385"/>
            <a:chExt cx="3581400" cy="15461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6D0A158-7981-3E41-980C-0DAB033432F9}"/>
                </a:ext>
              </a:extLst>
            </p:cNvPr>
            <p:cNvCxnSpPr/>
            <p:nvPr/>
          </p:nvCxnSpPr>
          <p:spPr>
            <a:xfrm flipV="1">
              <a:off x="7830798" y="5296385"/>
              <a:ext cx="15240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531DF7B-B40E-4143-92EB-5934187F998F}"/>
                </a:ext>
              </a:extLst>
            </p:cNvPr>
            <p:cNvCxnSpPr/>
            <p:nvPr/>
          </p:nvCxnSpPr>
          <p:spPr>
            <a:xfrm flipV="1">
              <a:off x="7830798" y="5601185"/>
              <a:ext cx="1600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33" descr="latex-image-1.pdf">
              <a:extLst>
                <a:ext uri="{FF2B5EF4-FFF2-40B4-BE49-F238E27FC236}">
                  <a16:creationId xmlns:a16="http://schemas.microsoft.com/office/drawing/2014/main" id="{EA5C2BD5-0830-A445-81F5-AB16084E8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345" y="5831442"/>
              <a:ext cx="38100" cy="241300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5547B7B-2F09-9242-8556-FD2EFB1E1CEB}"/>
                </a:ext>
              </a:extLst>
            </p:cNvPr>
            <p:cNvCxnSpPr/>
            <p:nvPr/>
          </p:nvCxnSpPr>
          <p:spPr>
            <a:xfrm>
              <a:off x="7830798" y="5905985"/>
              <a:ext cx="15240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Picture 35" descr="latex-image-1.pdf">
              <a:extLst>
                <a:ext uri="{FF2B5EF4-FFF2-40B4-BE49-F238E27FC236}">
                  <a16:creationId xmlns:a16="http://schemas.microsoft.com/office/drawing/2014/main" id="{70BFAE5A-1465-5E4B-AD20-E1196B32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598" y="4915385"/>
              <a:ext cx="3581400" cy="190500"/>
            </a:xfrm>
            <a:prstGeom prst="rect">
              <a:avLst/>
            </a:prstGeom>
          </p:spPr>
        </p:pic>
        <p:pic>
          <p:nvPicPr>
            <p:cNvPr id="37" name="Picture 36" descr="latex-image-1.pdf">
              <a:extLst>
                <a:ext uri="{FF2B5EF4-FFF2-40B4-BE49-F238E27FC236}">
                  <a16:creationId xmlns:a16="http://schemas.microsoft.com/office/drawing/2014/main" id="{408E95FF-676B-7743-BE36-706FEE61D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6062" y="5215846"/>
              <a:ext cx="228600" cy="165100"/>
            </a:xfrm>
            <a:prstGeom prst="rect">
              <a:avLst/>
            </a:prstGeom>
          </p:spPr>
        </p:pic>
        <p:pic>
          <p:nvPicPr>
            <p:cNvPr id="38" name="Picture 37" descr="latex-image-1.pdf">
              <a:extLst>
                <a:ext uri="{FF2B5EF4-FFF2-40B4-BE49-F238E27FC236}">
                  <a16:creationId xmlns:a16="http://schemas.microsoft.com/office/drawing/2014/main" id="{3F4C726F-E672-B141-BFC8-2F0EB3A7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840" y="5538903"/>
              <a:ext cx="241300" cy="165100"/>
            </a:xfrm>
            <a:prstGeom prst="rect">
              <a:avLst/>
            </a:prstGeom>
          </p:spPr>
        </p:pic>
        <p:pic>
          <p:nvPicPr>
            <p:cNvPr id="39" name="Picture 38" descr="latex-image-1.pdf">
              <a:extLst>
                <a:ext uri="{FF2B5EF4-FFF2-40B4-BE49-F238E27FC236}">
                  <a16:creationId xmlns:a16="http://schemas.microsoft.com/office/drawing/2014/main" id="{63CC9764-1804-C34F-A441-1C2B62DA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3135" y="6296417"/>
              <a:ext cx="241300" cy="16510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F21EA0C-6552-1343-A6D4-95C0A532144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48256" y="1226647"/>
            <a:ext cx="3192599" cy="37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1052-90EF-C146-BC1A-D7131A98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The Current Practice – Machine Learning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B5FEAF-3F5F-7C44-A248-52DAE0DA40DF}"/>
              </a:ext>
            </a:extLst>
          </p:cNvPr>
          <p:cNvGrpSpPr/>
          <p:nvPr/>
        </p:nvGrpSpPr>
        <p:grpSpPr>
          <a:xfrm>
            <a:off x="4698665" y="3462780"/>
            <a:ext cx="2895600" cy="1143000"/>
            <a:chOff x="4860061" y="3551583"/>
            <a:chExt cx="2895600" cy="1143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4E7A72-AA5B-6648-AF95-EB3B85641D76}"/>
                </a:ext>
              </a:extLst>
            </p:cNvPr>
            <p:cNvSpPr/>
            <p:nvPr/>
          </p:nvSpPr>
          <p:spPr>
            <a:xfrm>
              <a:off x="4860061" y="3551583"/>
              <a:ext cx="2895600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latex-image-1.pdf">
              <a:extLst>
                <a:ext uri="{FF2B5EF4-FFF2-40B4-BE49-F238E27FC236}">
                  <a16:creationId xmlns:a16="http://schemas.microsoft.com/office/drawing/2014/main" id="{3B200657-C587-0C4A-8BF4-7D1D15052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661" y="3780183"/>
              <a:ext cx="2247900" cy="6731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DCE71B-CA2C-7841-A653-0E9988165507}"/>
              </a:ext>
            </a:extLst>
          </p:cNvPr>
          <p:cNvGrpSpPr/>
          <p:nvPr/>
        </p:nvGrpSpPr>
        <p:grpSpPr>
          <a:xfrm>
            <a:off x="2520501" y="4892034"/>
            <a:ext cx="7239000" cy="1752600"/>
            <a:chOff x="1066800" y="4724400"/>
            <a:chExt cx="7239000" cy="1752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972591-0EA4-6D44-8B97-A4365CFFDE23}"/>
                </a:ext>
              </a:extLst>
            </p:cNvPr>
            <p:cNvSpPr/>
            <p:nvPr/>
          </p:nvSpPr>
          <p:spPr>
            <a:xfrm>
              <a:off x="1066800" y="4724400"/>
              <a:ext cx="7239000" cy="1752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53BE9B-1431-3347-BD10-DA1264E1BFAD}"/>
                </a:ext>
              </a:extLst>
            </p:cNvPr>
            <p:cNvSpPr/>
            <p:nvPr/>
          </p:nvSpPr>
          <p:spPr>
            <a:xfrm>
              <a:off x="1263764" y="4984640"/>
              <a:ext cx="1981200" cy="1234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CD5E8D-3CA0-8E41-9721-372A055E5B00}"/>
                </a:ext>
              </a:extLst>
            </p:cNvPr>
            <p:cNvSpPr/>
            <p:nvPr/>
          </p:nvSpPr>
          <p:spPr>
            <a:xfrm>
              <a:off x="3702164" y="4984640"/>
              <a:ext cx="1981200" cy="1234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B2A207-2EA6-2441-B334-612E98F19E16}"/>
                </a:ext>
              </a:extLst>
            </p:cNvPr>
            <p:cNvSpPr/>
            <p:nvPr/>
          </p:nvSpPr>
          <p:spPr>
            <a:xfrm>
              <a:off x="6140564" y="4984640"/>
              <a:ext cx="1981200" cy="12344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BC03A8-E06B-F346-AA25-33CB719E0928}"/>
              </a:ext>
            </a:extLst>
          </p:cNvPr>
          <p:cNvGrpSpPr/>
          <p:nvPr/>
        </p:nvGrpSpPr>
        <p:grpSpPr>
          <a:xfrm>
            <a:off x="1585130" y="1525526"/>
            <a:ext cx="9122670" cy="1651000"/>
            <a:chOff x="21330" y="990600"/>
            <a:chExt cx="9122670" cy="1651000"/>
          </a:xfrm>
        </p:grpSpPr>
        <p:pic>
          <p:nvPicPr>
            <p:cNvPr id="34" name="Picture 33" descr="latex-image-1.pdf">
              <a:extLst>
                <a:ext uri="{FF2B5EF4-FFF2-40B4-BE49-F238E27FC236}">
                  <a16:creationId xmlns:a16="http://schemas.microsoft.com/office/drawing/2014/main" id="{7FBA9981-CA73-E443-83D0-77F7E8F6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990600"/>
              <a:ext cx="203200" cy="152400"/>
            </a:xfrm>
            <a:prstGeom prst="rect">
              <a:avLst/>
            </a:prstGeom>
          </p:spPr>
        </p:pic>
        <p:pic>
          <p:nvPicPr>
            <p:cNvPr id="35" name="Picture 34" descr="latex-image-1.pdf">
              <a:extLst>
                <a:ext uri="{FF2B5EF4-FFF2-40B4-BE49-F238E27FC236}">
                  <a16:creationId xmlns:a16="http://schemas.microsoft.com/office/drawing/2014/main" id="{A3432A51-D6B7-154C-AD75-AF0D200D0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990600"/>
              <a:ext cx="215900" cy="152400"/>
            </a:xfrm>
            <a:prstGeom prst="rect">
              <a:avLst/>
            </a:prstGeom>
          </p:spPr>
        </p:pic>
        <p:pic>
          <p:nvPicPr>
            <p:cNvPr id="36" name="Picture 35" descr="latex-image-1.pdf">
              <a:extLst>
                <a:ext uri="{FF2B5EF4-FFF2-40B4-BE49-F238E27FC236}">
                  <a16:creationId xmlns:a16="http://schemas.microsoft.com/office/drawing/2014/main" id="{D6740CE0-E6FC-7648-9F5C-E0B6F4CDE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990600"/>
              <a:ext cx="215900" cy="165100"/>
            </a:xfrm>
            <a:prstGeom prst="rect">
              <a:avLst/>
            </a:prstGeom>
          </p:spPr>
        </p:pic>
        <p:pic>
          <p:nvPicPr>
            <p:cNvPr id="37" name="Picture 36" descr="latex-image-1.pdf">
              <a:extLst>
                <a:ext uri="{FF2B5EF4-FFF2-40B4-BE49-F238E27FC236}">
                  <a16:creationId xmlns:a16="http://schemas.microsoft.com/office/drawing/2014/main" id="{2B9C3737-4241-6F4F-A5B6-65B15344A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990600"/>
              <a:ext cx="215900" cy="152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1E37447-C0B5-8F4D-A761-E6F6D4BA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30" y="1219200"/>
              <a:ext cx="1600692" cy="106942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91B55BE-BEBB-8F4D-A3DD-771CF35E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8481" y="1219200"/>
              <a:ext cx="1752600" cy="112195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E7B35E6-E0B2-D241-88E4-D3CFED76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67540" y="1219200"/>
              <a:ext cx="1600200" cy="109804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EC1CE4C-F831-1543-B614-88FD0F8EE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14199" y="1219200"/>
              <a:ext cx="1754541" cy="1143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FA6EE9C-6839-DC42-AE7A-E781B433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1219200"/>
              <a:ext cx="1828800" cy="1193694"/>
            </a:xfrm>
            <a:prstGeom prst="rect">
              <a:avLst/>
            </a:prstGeom>
          </p:spPr>
        </p:pic>
        <p:pic>
          <p:nvPicPr>
            <p:cNvPr id="43" name="Picture 42" descr="latex-image-1.pdf">
              <a:extLst>
                <a:ext uri="{FF2B5EF4-FFF2-40B4-BE49-F238E27FC236}">
                  <a16:creationId xmlns:a16="http://schemas.microsoft.com/office/drawing/2014/main" id="{34B0263C-A897-8748-A0E0-0DF72197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0" y="990600"/>
              <a:ext cx="215900" cy="165100"/>
            </a:xfrm>
            <a:prstGeom prst="rect">
              <a:avLst/>
            </a:prstGeom>
          </p:spPr>
        </p:pic>
        <p:pic>
          <p:nvPicPr>
            <p:cNvPr id="44" name="Picture 43" descr="latex-image-1.pdf">
              <a:extLst>
                <a:ext uri="{FF2B5EF4-FFF2-40B4-BE49-F238E27FC236}">
                  <a16:creationId xmlns:a16="http://schemas.microsoft.com/office/drawing/2014/main" id="{A855DD3F-42BF-AF49-B5FE-B1EC5257D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438400"/>
              <a:ext cx="444500" cy="165100"/>
            </a:xfrm>
            <a:prstGeom prst="rect">
              <a:avLst/>
            </a:prstGeom>
          </p:spPr>
        </p:pic>
        <p:pic>
          <p:nvPicPr>
            <p:cNvPr id="45" name="Picture 44" descr="latex-image-1.pdf">
              <a:extLst>
                <a:ext uri="{FF2B5EF4-FFF2-40B4-BE49-F238E27FC236}">
                  <a16:creationId xmlns:a16="http://schemas.microsoft.com/office/drawing/2014/main" id="{F2B6CAD8-86BE-C046-B339-16EEC27C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695" y="2438400"/>
              <a:ext cx="457200" cy="165100"/>
            </a:xfrm>
            <a:prstGeom prst="rect">
              <a:avLst/>
            </a:prstGeom>
          </p:spPr>
        </p:pic>
        <p:pic>
          <p:nvPicPr>
            <p:cNvPr id="46" name="Picture 45" descr="latex-image-1.pdf">
              <a:extLst>
                <a:ext uri="{FF2B5EF4-FFF2-40B4-BE49-F238E27FC236}">
                  <a16:creationId xmlns:a16="http://schemas.microsoft.com/office/drawing/2014/main" id="{C28E2180-2D97-B046-8EF6-03C612B8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2438400"/>
              <a:ext cx="457200" cy="165100"/>
            </a:xfrm>
            <a:prstGeom prst="rect">
              <a:avLst/>
            </a:prstGeom>
          </p:spPr>
        </p:pic>
        <p:pic>
          <p:nvPicPr>
            <p:cNvPr id="47" name="Picture 46" descr="latex-image-1.pdf">
              <a:extLst>
                <a:ext uri="{FF2B5EF4-FFF2-40B4-BE49-F238E27FC236}">
                  <a16:creationId xmlns:a16="http://schemas.microsoft.com/office/drawing/2014/main" id="{0082582A-4F17-EE46-972B-4128C1763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38400"/>
              <a:ext cx="457200" cy="165100"/>
            </a:xfrm>
            <a:prstGeom prst="rect">
              <a:avLst/>
            </a:prstGeom>
          </p:spPr>
        </p:pic>
        <p:pic>
          <p:nvPicPr>
            <p:cNvPr id="48" name="Picture 47" descr="latex-image-1.pdf">
              <a:extLst>
                <a:ext uri="{FF2B5EF4-FFF2-40B4-BE49-F238E27FC236}">
                  <a16:creationId xmlns:a16="http://schemas.microsoft.com/office/drawing/2014/main" id="{DCC39B5A-7A07-FF4A-9679-FBAB684D6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400" y="2438400"/>
              <a:ext cx="457200" cy="165100"/>
            </a:xfrm>
            <a:prstGeom prst="rect">
              <a:avLst/>
            </a:prstGeom>
          </p:spPr>
        </p:pic>
        <p:pic>
          <p:nvPicPr>
            <p:cNvPr id="49" name="Picture 48" descr="latex-image-1.pdf">
              <a:extLst>
                <a:ext uri="{FF2B5EF4-FFF2-40B4-BE49-F238E27FC236}">
                  <a16:creationId xmlns:a16="http://schemas.microsoft.com/office/drawing/2014/main" id="{0A5864DD-7883-1547-94F7-C2E917C51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2438400"/>
              <a:ext cx="165100" cy="203200"/>
            </a:xfrm>
            <a:prstGeom prst="rect">
              <a:avLst/>
            </a:prstGeom>
          </p:spPr>
        </p:pic>
        <p:pic>
          <p:nvPicPr>
            <p:cNvPr id="50" name="Picture 49" descr="latex-image-1.pdf">
              <a:extLst>
                <a:ext uri="{FF2B5EF4-FFF2-40B4-BE49-F238E27FC236}">
                  <a16:creationId xmlns:a16="http://schemas.microsoft.com/office/drawing/2014/main" id="{75D20B7A-D5D2-5B45-B74E-E1F7737C8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2438400"/>
              <a:ext cx="165100" cy="203200"/>
            </a:xfrm>
            <a:prstGeom prst="rect">
              <a:avLst/>
            </a:prstGeom>
          </p:spPr>
        </p:pic>
        <p:pic>
          <p:nvPicPr>
            <p:cNvPr id="51" name="Picture 50" descr="latex-image-1.pdf">
              <a:extLst>
                <a:ext uri="{FF2B5EF4-FFF2-40B4-BE49-F238E27FC236}">
                  <a16:creationId xmlns:a16="http://schemas.microsoft.com/office/drawing/2014/main" id="{047CB209-C4B2-034C-ADD4-84043F4C1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2438400"/>
              <a:ext cx="165100" cy="203200"/>
            </a:xfrm>
            <a:prstGeom prst="rect">
              <a:avLst/>
            </a:prstGeom>
          </p:spPr>
        </p:pic>
        <p:pic>
          <p:nvPicPr>
            <p:cNvPr id="52" name="Picture 51" descr="latex-image-1.pdf">
              <a:extLst>
                <a:ext uri="{FF2B5EF4-FFF2-40B4-BE49-F238E27FC236}">
                  <a16:creationId xmlns:a16="http://schemas.microsoft.com/office/drawing/2014/main" id="{37D4AF39-D62D-A943-B630-8005507B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2438400"/>
              <a:ext cx="165100" cy="2032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7AD508-F1A0-4F45-A2C0-A3E4DEB0ED2C}"/>
              </a:ext>
            </a:extLst>
          </p:cNvPr>
          <p:cNvGrpSpPr/>
          <p:nvPr/>
        </p:nvGrpSpPr>
        <p:grpSpPr>
          <a:xfrm>
            <a:off x="2860137" y="5191196"/>
            <a:ext cx="6561647" cy="1195518"/>
            <a:chOff x="2860137" y="5191196"/>
            <a:chExt cx="6561647" cy="1195518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E0A6D7E-7F48-5B46-AAB5-D02DEB7FD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60137" y="5213695"/>
              <a:ext cx="1755745" cy="117301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CE3BF79-7E3E-8B4E-86CC-3308F2E21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59816" y="5191196"/>
              <a:ext cx="1803084" cy="115427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BBA4471-898C-B24E-A906-E37E650A5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7946" y="5191196"/>
              <a:ext cx="1673838" cy="114857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6CC2CA5-E563-764A-82BC-7E059EEDBC38}"/>
              </a:ext>
            </a:extLst>
          </p:cNvPr>
          <p:cNvSpPr/>
          <p:nvPr/>
        </p:nvSpPr>
        <p:spPr>
          <a:xfrm>
            <a:off x="8337287" y="3371242"/>
            <a:ext cx="3128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ts val="422"/>
              </a:spcBef>
              <a:spcAft>
                <a:spcPts val="844"/>
              </a:spcAft>
            </a:pPr>
            <a:r>
              <a:rPr lang="en-US" sz="2400" dirty="0">
                <a:solidFill>
                  <a:srgbClr val="FF0000"/>
                </a:solidFill>
                <a:latin typeface="Optima" panose="02000503060000020004" pitchFamily="2" charset="0"/>
              </a:rPr>
              <a:t>All of these have to be done within </a:t>
            </a:r>
            <a:r>
              <a:rPr lang="en-US" sz="2400" b="1" u="sng" dirty="0">
                <a:solidFill>
                  <a:srgbClr val="FF0000"/>
                </a:solidFill>
                <a:latin typeface="Optima" panose="02000503060000020004" pitchFamily="2" charset="0"/>
              </a:rPr>
              <a:t>50 milliseconds</a:t>
            </a:r>
          </a:p>
        </p:txBody>
      </p:sp>
    </p:spTree>
    <p:extLst>
      <p:ext uri="{BB962C8B-B14F-4D97-AF65-F5344CB8AC3E}">
        <p14:creationId xmlns:p14="http://schemas.microsoft.com/office/powerpoint/2010/main" val="7767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862E-CEDB-6148-9C86-DC449978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tima" panose="02000503060000020004" pitchFamily="2" charset="0"/>
              </a:rPr>
              <a:t>ML Approach –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ACD7-117B-444B-9BA0-30D63356E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7" y="1685098"/>
            <a:ext cx="4184374" cy="4351338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Optima" panose="02000503060000020004" pitchFamily="2" charset="0"/>
              </a:rPr>
              <a:t>Pros:</a:t>
            </a:r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Powerful machinery to estimate probabilities</a:t>
            </a:r>
          </a:p>
          <a:p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Simple accompanying optimization problem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0DAC0A-853E-A04E-AA49-3CBAEEADD90F}"/>
              </a:ext>
            </a:extLst>
          </p:cNvPr>
          <p:cNvSpPr txBox="1">
            <a:spLocks/>
          </p:cNvSpPr>
          <p:nvPr/>
        </p:nvSpPr>
        <p:spPr>
          <a:xfrm>
            <a:off x="7169426" y="1690688"/>
            <a:ext cx="4184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>
                <a:latin typeface="Optima" panose="02000503060000020004" pitchFamily="2" charset="0"/>
              </a:rPr>
              <a:t>Cons:</a:t>
            </a:r>
            <a:endParaRPr lang="en-US" sz="2400" u="sng" dirty="0">
              <a:latin typeface="Optima" panose="02000503060000020004" pitchFamily="2" charset="0"/>
            </a:endParaRPr>
          </a:p>
          <a:p>
            <a:r>
              <a:rPr lang="en-US" sz="2400" b="1" dirty="0">
                <a:latin typeface="Optima" panose="02000503060000020004" pitchFamily="2" charset="0"/>
              </a:rPr>
              <a:t>Doesn’t account for substitution behavior</a:t>
            </a:r>
          </a:p>
          <a:p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Hard to interpret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F7482C5-99A2-2E4A-80A2-7084361D2B50}"/>
              </a:ext>
            </a:extLst>
          </p:cNvPr>
          <p:cNvSpPr txBox="1">
            <a:spLocks/>
          </p:cNvSpPr>
          <p:nvPr/>
        </p:nvSpPr>
        <p:spPr>
          <a:xfrm>
            <a:off x="838200" y="4769818"/>
            <a:ext cx="11155018" cy="194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>
                <a:latin typeface="Optima" panose="02000503060000020004" pitchFamily="2" charset="0"/>
              </a:rPr>
              <a:t>Research Question:  </a:t>
            </a:r>
            <a:r>
              <a:rPr lang="en-US" sz="2400" dirty="0">
                <a:latin typeface="Optima" panose="02000503060000020004" pitchFamily="2" charset="0"/>
              </a:rPr>
              <a:t>Can we do better by viewing this problem through an operations and economics perspective?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Use </a:t>
            </a:r>
            <a:r>
              <a:rPr lang="en-US" i="1" u="sng" dirty="0">
                <a:latin typeface="Optima" panose="02000503060000020004" pitchFamily="2" charset="0"/>
              </a:rPr>
              <a:t>customer choice models</a:t>
            </a:r>
            <a:r>
              <a:rPr lang="en-US" dirty="0">
                <a:latin typeface="Optima" panose="02000503060000020004" pitchFamily="2" charset="0"/>
              </a:rPr>
              <a:t> to capture substitutions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Solve </a:t>
            </a:r>
            <a:r>
              <a:rPr lang="en-US" i="1" u="sng" dirty="0">
                <a:latin typeface="Optima" panose="02000503060000020004" pitchFamily="2" charset="0"/>
              </a:rPr>
              <a:t>assortment optimization problems</a:t>
            </a:r>
            <a:r>
              <a:rPr lang="en-US" dirty="0">
                <a:latin typeface="Optima" panose="02000503060000020004" pitchFamily="2" charset="0"/>
              </a:rPr>
              <a:t> to find optimal </a:t>
            </a:r>
            <a:r>
              <a:rPr lang="en-US" b="1" u="sng" dirty="0">
                <a:latin typeface="Optima" panose="02000503060000020004" pitchFamily="2" charset="0"/>
              </a:rPr>
              <a:t>set</a:t>
            </a:r>
            <a:r>
              <a:rPr lang="en-US" dirty="0">
                <a:latin typeface="Optima" panose="02000503060000020004" pitchFamily="2" charset="0"/>
              </a:rPr>
              <a:t> to offer.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4223F7-9C10-984D-9C64-F2DF78903325}"/>
              </a:ext>
            </a:extLst>
          </p:cNvPr>
          <p:cNvCxnSpPr>
            <a:cxnSpLocks/>
          </p:cNvCxnSpPr>
          <p:nvPr/>
        </p:nvCxnSpPr>
        <p:spPr>
          <a:xfrm>
            <a:off x="0" y="4588566"/>
            <a:ext cx="12192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E2CCCA-5C81-5C43-9DC6-4A1EFF754BD9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6096000" y="1690688"/>
            <a:ext cx="0" cy="289787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6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818B-02F6-154A-BDCD-A35F4D26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tima" panose="02000503060000020004" pitchFamily="2" charset="0"/>
              </a:rPr>
              <a:t>Why does substitution matter (intuitively)?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BD57B-6D99-5B40-B702-373330C0F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55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Optima" panose="02000503060000020004" pitchFamily="2" charset="0"/>
              </a:rPr>
              <a:t>Consider the following two almost identical shirts from Bonobos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Suppose you have two slots, how do you recommend products?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Without substitution, you will recommend both since all of them generate non-negative revenue.</a:t>
            </a:r>
          </a:p>
          <a:p>
            <a:pPr lvl="1"/>
            <a:r>
              <a:rPr lang="en-US" dirty="0">
                <a:latin typeface="Optima" panose="02000503060000020004" pitchFamily="2" charset="0"/>
              </a:rPr>
              <a:t>With substation, you may want to strategically hide the $78 one.</a:t>
            </a:r>
          </a:p>
          <a:p>
            <a:endParaRPr lang="en-US" dirty="0">
              <a:latin typeface="Optima" panose="02000503060000020004" pitchFamily="2" charset="0"/>
            </a:endParaRPr>
          </a:p>
          <a:p>
            <a:r>
              <a:rPr lang="en-US" dirty="0">
                <a:latin typeface="Optima" panose="02000503060000020004" pitchFamily="2" charset="0"/>
              </a:rPr>
              <a:t>Substitution-based models leads to higher revenue per item (in theory).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FDFD3D-F9FA-154C-9D3C-035F641D0DC6}"/>
              </a:ext>
            </a:extLst>
          </p:cNvPr>
          <p:cNvGrpSpPr/>
          <p:nvPr/>
        </p:nvGrpSpPr>
        <p:grpSpPr>
          <a:xfrm>
            <a:off x="8682859" y="1250950"/>
            <a:ext cx="3227814" cy="1227742"/>
            <a:chOff x="838200" y="2549562"/>
            <a:chExt cx="3671627" cy="18951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F3163C9-DB38-8B41-AED8-F9957BC5176B}"/>
                </a:ext>
              </a:extLst>
            </p:cNvPr>
            <p:cNvGrpSpPr/>
            <p:nvPr/>
          </p:nvGrpSpPr>
          <p:grpSpPr>
            <a:xfrm>
              <a:off x="838200" y="2549562"/>
              <a:ext cx="1743635" cy="1873903"/>
              <a:chOff x="838200" y="2549562"/>
              <a:chExt cx="1743635" cy="187390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1C791B6-29CF-114D-B5D8-5403F1D9F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2549562"/>
                <a:ext cx="1743635" cy="187390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0DA43A-EAD6-EF46-A8F8-3496E9BEA286}"/>
                  </a:ext>
                </a:extLst>
              </p:cNvPr>
              <p:cNvSpPr/>
              <p:nvPr/>
            </p:nvSpPr>
            <p:spPr>
              <a:xfrm>
                <a:off x="1235575" y="3037717"/>
                <a:ext cx="746218" cy="579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ans" sz="2800" dirty="0">
                    <a:latin typeface="Optima" panose="02000503060000020004" pitchFamily="2" charset="0"/>
                  </a:rPr>
                  <a:t>$128</a:t>
                </a:r>
                <a:endParaRPr lang="en-US" sz="2800" dirty="0">
                  <a:latin typeface="Optima" panose="02000503060000020004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8828A7-E8CC-E243-8FAC-A57C1E94CDFE}"/>
                </a:ext>
              </a:extLst>
            </p:cNvPr>
            <p:cNvGrpSpPr/>
            <p:nvPr/>
          </p:nvGrpSpPr>
          <p:grpSpPr>
            <a:xfrm>
              <a:off x="2766192" y="2560807"/>
              <a:ext cx="1743635" cy="1883894"/>
              <a:chOff x="3177763" y="1054895"/>
              <a:chExt cx="2380428" cy="276043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C5FB03C-1451-0749-9694-BEA05C0BB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7763" y="1054895"/>
                <a:ext cx="2380428" cy="2760436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5C2662-4096-8A47-86A9-0571D188DA5F}"/>
                  </a:ext>
                </a:extLst>
              </p:cNvPr>
              <p:cNvSpPr/>
              <p:nvPr/>
            </p:nvSpPr>
            <p:spPr>
              <a:xfrm>
                <a:off x="3830009" y="1699426"/>
                <a:ext cx="811751" cy="848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ans" sz="2800" dirty="0">
                    <a:solidFill>
                      <a:srgbClr val="FF0000"/>
                    </a:solidFill>
                    <a:latin typeface="Optima" panose="02000503060000020004" pitchFamily="2" charset="0"/>
                  </a:rPr>
                  <a:t>$78</a:t>
                </a:r>
                <a:endParaRPr lang="en-US" sz="2800" dirty="0">
                  <a:solidFill>
                    <a:srgbClr val="FF0000"/>
                  </a:solidFill>
                  <a:latin typeface="Optima" panose="02000503060000020004" pitchFamily="2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BAF9F3-5304-8342-B7BB-0E92A536558F}"/>
              </a:ext>
            </a:extLst>
          </p:cNvPr>
          <p:cNvGrpSpPr/>
          <p:nvPr/>
        </p:nvGrpSpPr>
        <p:grpSpPr>
          <a:xfrm>
            <a:off x="6728491" y="1825625"/>
            <a:ext cx="1743636" cy="4668478"/>
            <a:chOff x="486863" y="1529080"/>
            <a:chExt cx="1743636" cy="46684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C2CC6B-404D-2142-99EF-2367B974E853}"/>
                </a:ext>
              </a:extLst>
            </p:cNvPr>
            <p:cNvGrpSpPr/>
            <p:nvPr/>
          </p:nvGrpSpPr>
          <p:grpSpPr>
            <a:xfrm>
              <a:off x="486864" y="2225912"/>
              <a:ext cx="1743635" cy="3971646"/>
              <a:chOff x="838200" y="2549562"/>
              <a:chExt cx="1743635" cy="3971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59E1B21-424A-8941-A347-2742B36520A1}"/>
                  </a:ext>
                </a:extLst>
              </p:cNvPr>
              <p:cNvGrpSpPr/>
              <p:nvPr/>
            </p:nvGrpSpPr>
            <p:grpSpPr>
              <a:xfrm>
                <a:off x="838200" y="2549562"/>
                <a:ext cx="1743635" cy="1873903"/>
                <a:chOff x="838200" y="2549562"/>
                <a:chExt cx="1743635" cy="1873903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FD4E18A-3D20-5A4F-9051-C87910491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200" y="2549562"/>
                  <a:ext cx="1743635" cy="1873903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A4CDCF2-EEBF-DD4A-92D8-3A4D8D704DB9}"/>
                    </a:ext>
                  </a:extLst>
                </p:cNvPr>
                <p:cNvSpPr/>
                <p:nvPr/>
              </p:nvSpPr>
              <p:spPr>
                <a:xfrm>
                  <a:off x="1200903" y="3055939"/>
                  <a:ext cx="109517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Hans" sz="3200" dirty="0">
                      <a:latin typeface="Optima" panose="02000503060000020004" pitchFamily="2" charset="0"/>
                    </a:rPr>
                    <a:t>$128</a:t>
                  </a:r>
                  <a:endParaRPr lang="en-US" sz="3200" dirty="0">
                    <a:latin typeface="Optima" panose="02000503060000020004" pitchFamily="2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8071268-E080-4042-9232-E9708E7AD778}"/>
                  </a:ext>
                </a:extLst>
              </p:cNvPr>
              <p:cNvGrpSpPr/>
              <p:nvPr/>
            </p:nvGrpSpPr>
            <p:grpSpPr>
              <a:xfrm>
                <a:off x="838200" y="4637314"/>
                <a:ext cx="1743635" cy="1883894"/>
                <a:chOff x="545651" y="4097564"/>
                <a:chExt cx="2380428" cy="2760436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2ECC9D40-642E-6841-98C8-BBCD072519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651" y="4097564"/>
                  <a:ext cx="2380428" cy="2760436"/>
                </a:xfrm>
                <a:prstGeom prst="rect">
                  <a:avLst/>
                </a:prstGeom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DC9B5AF-64A9-CE4C-9259-99C289301A3E}"/>
                    </a:ext>
                  </a:extLst>
                </p:cNvPr>
                <p:cNvSpPr/>
                <p:nvPr/>
              </p:nvSpPr>
              <p:spPr>
                <a:xfrm>
                  <a:off x="1226752" y="5060435"/>
                  <a:ext cx="1184381" cy="8568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Hans" sz="3200" dirty="0">
                      <a:solidFill>
                        <a:srgbClr val="FF0000"/>
                      </a:solidFill>
                      <a:latin typeface="Optima" panose="02000503060000020004" pitchFamily="2" charset="0"/>
                    </a:rPr>
                    <a:t>$78</a:t>
                  </a:r>
                  <a:endParaRPr lang="en-US" sz="3200" dirty="0">
                    <a:solidFill>
                      <a:srgbClr val="FF0000"/>
                    </a:solidFill>
                    <a:latin typeface="Optima" panose="02000503060000020004" pitchFamily="2" charset="0"/>
                  </a:endParaRPr>
                </a:p>
              </p:txBody>
            </p:sp>
          </p:grp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A89EF9A-46DA-3D49-8208-230155E28D90}"/>
                </a:ext>
              </a:extLst>
            </p:cNvPr>
            <p:cNvSpPr/>
            <p:nvPr/>
          </p:nvSpPr>
          <p:spPr>
            <a:xfrm>
              <a:off x="486863" y="1529080"/>
              <a:ext cx="1743635" cy="522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dirty="0">
                  <a:solidFill>
                    <a:schemeClr val="tx1"/>
                  </a:solidFill>
                  <a:latin typeface="Optima" panose="02000503060000020004" pitchFamily="2" charset="0"/>
                </a:rPr>
                <a:t>ML</a:t>
              </a:r>
              <a:endParaRPr lang="en-US" dirty="0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CC7649-DB48-154A-8212-B5E82FC33C08}"/>
              </a:ext>
            </a:extLst>
          </p:cNvPr>
          <p:cNvGrpSpPr/>
          <p:nvPr/>
        </p:nvGrpSpPr>
        <p:grpSpPr>
          <a:xfrm>
            <a:off x="9531726" y="2715926"/>
            <a:ext cx="1743636" cy="2570735"/>
            <a:chOff x="486863" y="1529080"/>
            <a:chExt cx="1743636" cy="25707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95E517-5AFB-1146-BD21-EAAFD5388014}"/>
                </a:ext>
              </a:extLst>
            </p:cNvPr>
            <p:cNvGrpSpPr/>
            <p:nvPr/>
          </p:nvGrpSpPr>
          <p:grpSpPr>
            <a:xfrm>
              <a:off x="486864" y="2225912"/>
              <a:ext cx="1743635" cy="1873903"/>
              <a:chOff x="838200" y="2549562"/>
              <a:chExt cx="1743635" cy="187390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FC63A4D-EDD7-2A40-B1B1-20ACC072A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2549562"/>
                <a:ext cx="1743635" cy="1873903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623481-89CB-DC40-B6E8-CEDBFFE036C3}"/>
                  </a:ext>
                </a:extLst>
              </p:cNvPr>
              <p:cNvSpPr/>
              <p:nvPr/>
            </p:nvSpPr>
            <p:spPr>
              <a:xfrm>
                <a:off x="1200903" y="3055939"/>
                <a:ext cx="10951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ans" sz="3200" dirty="0">
                    <a:latin typeface="Optima" panose="02000503060000020004" pitchFamily="2" charset="0"/>
                  </a:rPr>
                  <a:t>$128</a:t>
                </a:r>
                <a:endParaRPr lang="en-US" sz="3200" dirty="0">
                  <a:latin typeface="Optima" panose="02000503060000020004" pitchFamily="2" charset="0"/>
                </a:endParaRPr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FBB50AA-4C83-0F45-BC51-DE7EFCE07C23}"/>
                </a:ext>
              </a:extLst>
            </p:cNvPr>
            <p:cNvSpPr/>
            <p:nvPr/>
          </p:nvSpPr>
          <p:spPr>
            <a:xfrm>
              <a:off x="486863" y="1529080"/>
              <a:ext cx="1743635" cy="5226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ans" dirty="0">
                  <a:solidFill>
                    <a:schemeClr val="tx1"/>
                  </a:solidFill>
                  <a:latin typeface="Optima" panose="02000503060000020004" pitchFamily="2" charset="0"/>
                </a:rPr>
                <a:t>With substitution</a:t>
              </a:r>
              <a:endParaRPr lang="en-US" dirty="0">
                <a:solidFill>
                  <a:schemeClr val="tx1"/>
                </a:solidFill>
                <a:latin typeface="Optima" panose="0200050306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30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8467</TotalTime>
  <Words>1648</Words>
  <Application>Microsoft Macintosh PowerPoint</Application>
  <PresentationFormat>Widescreen</PresentationFormat>
  <Paragraphs>261</Paragraphs>
  <Slides>45</Slides>
  <Notes>10</Notes>
  <HiddenSlides>10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Optima</vt:lpstr>
      <vt:lpstr>Office Theme</vt:lpstr>
      <vt:lpstr>Module 7.2:  The Alibaba Display Problem</vt:lpstr>
      <vt:lpstr>Taking Assortment Optimization from Theory to Practice: Evidence from Large Field Experiments on Alibaba</vt:lpstr>
      <vt:lpstr>A “live” demo</vt:lpstr>
      <vt:lpstr>The Alibaba Product Display Setting</vt:lpstr>
      <vt:lpstr>The Alibaba Product Display Problem</vt:lpstr>
      <vt:lpstr>The Current Practice – Machine Learning</vt:lpstr>
      <vt:lpstr>The Current Practice – Machine Learning</vt:lpstr>
      <vt:lpstr>ML Approach – Pros and Cons</vt:lpstr>
      <vt:lpstr>Why does substitution matter (intuitively)?</vt:lpstr>
      <vt:lpstr>Customer Choice Models</vt:lpstr>
      <vt:lpstr>Multinomial Logit Choice Model</vt:lpstr>
      <vt:lpstr>Estimating MNL – Historical Data</vt:lpstr>
      <vt:lpstr>Estimating MNL – MLE</vt:lpstr>
      <vt:lpstr>Optimization based on Estimated MNL</vt:lpstr>
      <vt:lpstr>Optimization based on Estimated MNL</vt:lpstr>
      <vt:lpstr>Optimization based on Estimated MNL</vt:lpstr>
      <vt:lpstr>Cardinality Constrained Assortment Problem</vt:lpstr>
      <vt:lpstr>Cardinality Constrained Assortment Problem</vt:lpstr>
      <vt:lpstr>Cardinality Constrained Assortment Problem</vt:lpstr>
      <vt:lpstr>MNL-based Approach – Pros and Cons</vt:lpstr>
      <vt:lpstr>The Experiment Set-up</vt:lpstr>
      <vt:lpstr>Data</vt:lpstr>
      <vt:lpstr>Randomization Check</vt:lpstr>
      <vt:lpstr>Model Performance on Expenditure</vt:lpstr>
      <vt:lpstr>Robustness: Daily Revenue Performance</vt:lpstr>
      <vt:lpstr>Model “Prediction Accuracy” on Purchases</vt:lpstr>
      <vt:lpstr>Robustness: Daily Prediction Performance</vt:lpstr>
      <vt:lpstr>Possible Mechanism: why are we doing better?</vt:lpstr>
      <vt:lpstr>Long-term impact of our algorithm</vt:lpstr>
      <vt:lpstr>Potential Improvement: Multiple Purchases</vt:lpstr>
      <vt:lpstr>Potential Improvement: Multiple Clicks</vt:lpstr>
      <vt:lpstr>Full-feature MNL vs. Full-feature ML</vt:lpstr>
      <vt:lpstr>Summary</vt:lpstr>
      <vt:lpstr>Alibaba’s Reaction and Future Work</vt:lpstr>
      <vt:lpstr>Thank you denniszhang@wustl.edu</vt:lpstr>
      <vt:lpstr>Cardinality Constrained Assortment Problem</vt:lpstr>
      <vt:lpstr>Cardinality Constrained Assortment Problem</vt:lpstr>
      <vt:lpstr>Cardinality Constrained Assortment Problem</vt:lpstr>
      <vt:lpstr>Cardinality Constrained Assortment Problem</vt:lpstr>
      <vt:lpstr>Cardinality Constrained Assortment Problem</vt:lpstr>
      <vt:lpstr>Cardinality Constrained Assortment Problem</vt:lpstr>
      <vt:lpstr>Cardinality Constrained Assortment Problem</vt:lpstr>
      <vt:lpstr>Cardinality Constrained Assortment Problem</vt:lpstr>
      <vt:lpstr>Cardinality Constrained Assortment Problem</vt:lpstr>
      <vt:lpstr>Cardinality Constrained Assortment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Incomplete Information and Racial Discrimination: Field Evidence from Airbnb.com</dc:title>
  <dc:creator>Jiajun Zhang</dc:creator>
  <cp:lastModifiedBy>Zhang, Dennis</cp:lastModifiedBy>
  <cp:revision>1010</cp:revision>
  <dcterms:created xsi:type="dcterms:W3CDTF">2016-11-04T18:14:39Z</dcterms:created>
  <dcterms:modified xsi:type="dcterms:W3CDTF">2018-12-02T20:32:59Z</dcterms:modified>
</cp:coreProperties>
</file>